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853" r:id="rId2"/>
    <p:sldId id="1493" r:id="rId3"/>
    <p:sldId id="1554" r:id="rId4"/>
    <p:sldId id="1555" r:id="rId5"/>
    <p:sldId id="1556" r:id="rId6"/>
    <p:sldId id="1557" r:id="rId7"/>
    <p:sldId id="1558" r:id="rId8"/>
    <p:sldId id="1559" r:id="rId9"/>
    <p:sldId id="1560" r:id="rId10"/>
    <p:sldId id="1561" r:id="rId11"/>
    <p:sldId id="1562" r:id="rId12"/>
    <p:sldId id="1563" r:id="rId13"/>
    <p:sldId id="1564" r:id="rId14"/>
    <p:sldId id="1565" r:id="rId15"/>
    <p:sldId id="1566" r:id="rId16"/>
    <p:sldId id="1567" r:id="rId17"/>
    <p:sldId id="1568" r:id="rId18"/>
    <p:sldId id="1569" r:id="rId19"/>
    <p:sldId id="1570" r:id="rId20"/>
    <p:sldId id="1571" r:id="rId21"/>
    <p:sldId id="1573" r:id="rId22"/>
    <p:sldId id="1574" r:id="rId23"/>
    <p:sldId id="1575" r:id="rId24"/>
    <p:sldId id="1576" r:id="rId25"/>
    <p:sldId id="1578" r:id="rId26"/>
    <p:sldId id="1577" r:id="rId27"/>
    <p:sldId id="1579" r:id="rId28"/>
    <p:sldId id="1580" r:id="rId29"/>
    <p:sldId id="1581" r:id="rId30"/>
    <p:sldId id="1582" r:id="rId31"/>
    <p:sldId id="1583" r:id="rId32"/>
    <p:sldId id="1584" r:id="rId33"/>
    <p:sldId id="1605" r:id="rId34"/>
    <p:sldId id="1606" r:id="rId35"/>
    <p:sldId id="1607" r:id="rId36"/>
    <p:sldId id="1608" r:id="rId37"/>
    <p:sldId id="1609" r:id="rId38"/>
    <p:sldId id="1610" r:id="rId39"/>
    <p:sldId id="1611" r:id="rId40"/>
    <p:sldId id="1612" r:id="rId41"/>
    <p:sldId id="1613" r:id="rId42"/>
    <p:sldId id="1614" r:id="rId43"/>
    <p:sldId id="1615" r:id="rId44"/>
    <p:sldId id="1616" r:id="rId45"/>
    <p:sldId id="1617" r:id="rId46"/>
    <p:sldId id="1618" r:id="rId47"/>
    <p:sldId id="1619" r:id="rId48"/>
    <p:sldId id="1620" r:id="rId49"/>
    <p:sldId id="1587" r:id="rId50"/>
    <p:sldId id="1621" r:id="rId51"/>
    <p:sldId id="1622" r:id="rId52"/>
    <p:sldId id="1623" r:id="rId53"/>
    <p:sldId id="1624" r:id="rId54"/>
    <p:sldId id="1588" r:id="rId55"/>
    <p:sldId id="1592" r:id="rId56"/>
    <p:sldId id="1630" r:id="rId57"/>
    <p:sldId id="1628" r:id="rId58"/>
    <p:sldId id="1629" r:id="rId59"/>
    <p:sldId id="1589" r:id="rId60"/>
    <p:sldId id="1625" r:id="rId61"/>
    <p:sldId id="1626" r:id="rId62"/>
    <p:sldId id="1627" r:id="rId63"/>
    <p:sldId id="1593" r:id="rId64"/>
    <p:sldId id="1631" r:id="rId65"/>
    <p:sldId id="1632" r:id="rId66"/>
    <p:sldId id="1633" r:id="rId67"/>
    <p:sldId id="1634" r:id="rId68"/>
    <p:sldId id="1635" r:id="rId69"/>
    <p:sldId id="1636" r:id="rId70"/>
    <p:sldId id="1599" r:id="rId71"/>
    <p:sldId id="1600" r:id="rId72"/>
    <p:sldId id="1638" r:id="rId73"/>
    <p:sldId id="1595" r:id="rId74"/>
    <p:sldId id="1639" r:id="rId75"/>
    <p:sldId id="1637" r:id="rId76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4" autoAdjust="0"/>
    <p:restoredTop sz="71190" autoAdjust="0"/>
  </p:normalViewPr>
  <p:slideViewPr>
    <p:cSldViewPr>
      <p:cViewPr varScale="1">
        <p:scale>
          <a:sx n="86" d="100"/>
          <a:sy n="86" d="100"/>
        </p:scale>
        <p:origin x="13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18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07789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374232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78513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95706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214094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081913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1958695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6172006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6544645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43558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16950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5709321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000793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2337658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0417897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6110264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0713220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646490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25722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327178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6111089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12808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4832688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563337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6392987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153811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898520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3368279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93145546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32220798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06753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305036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49496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5072881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97336659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11517969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573480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90900252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12349087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38826824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46516592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68512915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7634182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38827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69687828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8026534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63562587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41937774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22942055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4486655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7193916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34264734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98652507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232"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4064" indent="-286179" defTabSz="906232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06232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06232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06232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9931F3-C71B-4928-A676-5AB60686A0FE}" type="slidenum">
              <a:rPr lang="en-US" sz="1300" i="0">
                <a:latin typeface="Times New Roman" pitchFamily="18" charset="0"/>
              </a:rPr>
              <a:pPr/>
              <a:t>59</a:t>
            </a:fld>
            <a:endParaRPr lang="en-US" sz="1300" i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4391142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336701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25697768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73067677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36512228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00752023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27399986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83579661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78621745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36807948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95307564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57432417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70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251592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579591724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71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75835396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72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858936494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73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85696354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74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319142154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75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0935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561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57340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8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1.bin"/><Relationship Id="rId3" Type="http://schemas.openxmlformats.org/officeDocument/2006/relationships/notesSlide" Target="../notesSlides/notesSlide59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9.bin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60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61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3.bin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Einfach: Chip 2 sendet Fast und </a:t>
            </a:r>
            <a:r>
              <a:rPr lang="de-DE" dirty="0" err="1" smtClean="0"/>
              <a:t>SlowCk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1524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1600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1600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34290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13716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19050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13716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2971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29477" y="2667000"/>
            <a:ext cx="14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31242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378265" y="26670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>
            <a:stCxn id="2" idx="3"/>
          </p:cNvCxnSpPr>
          <p:nvPr/>
        </p:nvCxnSpPr>
        <p:spPr bwMode="auto">
          <a:xfrm>
            <a:off x="3048000" y="3429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1828800" y="3352800"/>
            <a:ext cx="1219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cxnSp>
        <p:nvCxnSpPr>
          <p:cNvPr id="25" name="Gerade Verbindung mit Pfeil 24"/>
          <p:cNvCxnSpPr/>
          <p:nvPr/>
        </p:nvCxnSpPr>
        <p:spPr bwMode="auto">
          <a:xfrm flipH="1">
            <a:off x="3657600" y="2590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4039402" y="228600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27" name="Inhaltsplatzhalter 23"/>
          <p:cNvSpPr txBox="1">
            <a:spLocks/>
          </p:cNvSpPr>
          <p:nvPr/>
        </p:nvSpPr>
        <p:spPr bwMode="auto">
          <a:xfrm>
            <a:off x="381000" y="4419600"/>
            <a:ext cx="82296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kern="0" dirty="0" smtClean="0"/>
              <a:t>Besser: Chip 2 sendet nur </a:t>
            </a:r>
            <a:r>
              <a:rPr lang="de-DE" sz="1800" kern="0" dirty="0" err="1" smtClean="0"/>
              <a:t>FastCk</a:t>
            </a:r>
            <a:endParaRPr lang="de-DE" sz="1800" kern="0" dirty="0"/>
          </a:p>
        </p:txBody>
      </p:sp>
    </p:spTree>
    <p:extLst>
      <p:ext uri="{BB962C8B-B14F-4D97-AF65-F5344CB8AC3E}">
        <p14:creationId xmlns:p14="http://schemas.microsoft.com/office/powerpoint/2010/main" val="15828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dirty="0" smtClean="0"/>
              <a:t>Langsame Takt muss auf dem Chip 1 generiert werden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sp>
        <p:nvSpPr>
          <p:cNvPr id="25" name="Rechteck 24"/>
          <p:cNvSpPr/>
          <p:nvPr/>
        </p:nvSpPr>
        <p:spPr bwMode="auto">
          <a:xfrm>
            <a:off x="24384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26" name="Gleichschenkliges Dreieck 25"/>
          <p:cNvSpPr/>
          <p:nvPr/>
        </p:nvSpPr>
        <p:spPr bwMode="auto">
          <a:xfrm rot="5400000">
            <a:off x="24003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1828800" y="5257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730216" y="5257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352800" y="525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Ellipse 9"/>
          <p:cNvSpPr/>
          <p:nvPr/>
        </p:nvSpPr>
        <p:spPr bwMode="auto">
          <a:xfrm>
            <a:off x="3200400" y="518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Gerade Verbindung 28"/>
          <p:cNvCxnSpPr/>
          <p:nvPr/>
        </p:nvCxnSpPr>
        <p:spPr bwMode="auto">
          <a:xfrm flipH="1">
            <a:off x="22098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 flipV="1">
            <a:off x="22098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2209800" y="4191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34290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3429000" y="5257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hteck 39"/>
          <p:cNvSpPr/>
          <p:nvPr/>
        </p:nvSpPr>
        <p:spPr bwMode="auto">
          <a:xfrm>
            <a:off x="41148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41" name="Gleichschenkliges Dreieck 40"/>
          <p:cNvSpPr/>
          <p:nvPr/>
        </p:nvSpPr>
        <p:spPr bwMode="auto">
          <a:xfrm rot="5400000">
            <a:off x="40767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Gerade Verbindung 41"/>
          <p:cNvCxnSpPr/>
          <p:nvPr/>
        </p:nvCxnSpPr>
        <p:spPr bwMode="auto">
          <a:xfrm>
            <a:off x="5029200" y="525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Ellipse 42"/>
          <p:cNvSpPr/>
          <p:nvPr/>
        </p:nvSpPr>
        <p:spPr bwMode="auto">
          <a:xfrm>
            <a:off x="4876800" y="518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4" name="Gerade Verbindung 43"/>
          <p:cNvCxnSpPr/>
          <p:nvPr/>
        </p:nvCxnSpPr>
        <p:spPr bwMode="auto">
          <a:xfrm flipH="1">
            <a:off x="38862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V="1">
            <a:off x="38862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886200" y="4191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51054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5105400" y="5257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hteck 49"/>
          <p:cNvSpPr/>
          <p:nvPr/>
        </p:nvSpPr>
        <p:spPr bwMode="auto">
          <a:xfrm>
            <a:off x="57912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51" name="Gleichschenkliges Dreieck 50"/>
          <p:cNvSpPr/>
          <p:nvPr/>
        </p:nvSpPr>
        <p:spPr bwMode="auto">
          <a:xfrm rot="5400000">
            <a:off x="57531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6705600" y="525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Ellipse 52"/>
          <p:cNvSpPr/>
          <p:nvPr/>
        </p:nvSpPr>
        <p:spPr bwMode="auto">
          <a:xfrm>
            <a:off x="6553200" y="518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H="1">
            <a:off x="5562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5562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562600" y="4191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67818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676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1905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905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133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 flipV="1">
            <a:off x="2590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23622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2133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25908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V="1">
            <a:off x="2819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0480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 flipV="1">
            <a:off x="3276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76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3048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2362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3505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505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V="1">
            <a:off x="3733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733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962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4419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4191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3962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4419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4648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6482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48768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V="1">
            <a:off x="5105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51054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 flipV="1">
            <a:off x="4876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V="1">
            <a:off x="4191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5334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53340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5562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5562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5791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6248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6019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5791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6248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6477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477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705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6705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6019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16764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19050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19050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V="1">
            <a:off x="2362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3622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8194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8194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3276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32766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37338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37338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41910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41910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V="1">
            <a:off x="4648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46482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1054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1054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5562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55626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V="1">
            <a:off x="60198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60198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64770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64770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6934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14478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2362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2438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V="1">
            <a:off x="32766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32766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V="1">
            <a:off x="41910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4191000" y="2438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 flipV="1">
            <a:off x="5105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51054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V="1">
            <a:off x="6019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019800" y="2438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6934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14478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 flipV="1">
            <a:off x="32766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3276600" y="2971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 flipV="1">
            <a:off x="51054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51054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4478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69342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 flipV="1">
            <a:off x="14478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1447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 flipV="1">
            <a:off x="14478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1676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447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 flipV="1">
            <a:off x="1447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219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6934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391271" y="52578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QB(0)</a:t>
            </a:r>
            <a:endParaRPr lang="de-DE" dirty="0"/>
          </a:p>
        </p:txBody>
      </p:sp>
      <p:sp>
        <p:nvSpPr>
          <p:cNvPr id="162" name="Textfeld 161"/>
          <p:cNvSpPr txBox="1"/>
          <p:nvPr/>
        </p:nvSpPr>
        <p:spPr>
          <a:xfrm>
            <a:off x="5029200" y="52578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QB(1)</a:t>
            </a:r>
            <a:endParaRPr lang="de-DE" dirty="0"/>
          </a:p>
        </p:txBody>
      </p:sp>
      <p:sp>
        <p:nvSpPr>
          <p:cNvPr id="163" name="Textfeld 162"/>
          <p:cNvSpPr txBox="1"/>
          <p:nvPr/>
        </p:nvSpPr>
        <p:spPr>
          <a:xfrm>
            <a:off x="6629400" y="5257800"/>
            <a:ext cx="1290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QB(2) = </a:t>
            </a:r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762000" y="19050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QB(0)</a:t>
            </a:r>
            <a:endParaRPr lang="de-DE" dirty="0"/>
          </a:p>
        </p:txBody>
      </p:sp>
      <p:sp>
        <p:nvSpPr>
          <p:cNvPr id="165" name="Textfeld 164"/>
          <p:cNvSpPr txBox="1"/>
          <p:nvPr/>
        </p:nvSpPr>
        <p:spPr>
          <a:xfrm>
            <a:off x="762000" y="24384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QB(1)</a:t>
            </a:r>
            <a:endParaRPr lang="de-DE" dirty="0"/>
          </a:p>
        </p:txBody>
      </p:sp>
      <p:sp>
        <p:nvSpPr>
          <p:cNvPr id="166" name="Textfeld 165"/>
          <p:cNvSpPr txBox="1"/>
          <p:nvPr/>
        </p:nvSpPr>
        <p:spPr>
          <a:xfrm>
            <a:off x="202519" y="2971800"/>
            <a:ext cx="2007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QB(2) = </a:t>
            </a:r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167" name="Textfeld 166"/>
          <p:cNvSpPr txBox="1"/>
          <p:nvPr/>
        </p:nvSpPr>
        <p:spPr>
          <a:xfrm>
            <a:off x="76200" y="1371600"/>
            <a:ext cx="138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144" name="Inhaltsplatzhalter 3"/>
          <p:cNvSpPr txBox="1">
            <a:spLocks/>
          </p:cNvSpPr>
          <p:nvPr/>
        </p:nvSpPr>
        <p:spPr bwMode="auto">
          <a:xfrm>
            <a:off x="457200" y="3429000"/>
            <a:ext cx="82296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kern="0" dirty="0" smtClean="0"/>
              <a:t>Zähler wird verwendet, z.B. ripple Counter (schnell und einfach) </a:t>
            </a:r>
            <a:endParaRPr lang="de-DE" sz="1800" kern="0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705600" y="5257800"/>
            <a:ext cx="1828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mit Pfeil 147"/>
          <p:cNvCxnSpPr/>
          <p:nvPr/>
        </p:nvCxnSpPr>
        <p:spPr bwMode="auto">
          <a:xfrm>
            <a:off x="609600" y="5257800"/>
            <a:ext cx="1828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/>
          <p:cNvSpPr/>
          <p:nvPr/>
        </p:nvSpPr>
        <p:spPr bwMode="auto">
          <a:xfrm>
            <a:off x="1676400" y="4038600"/>
            <a:ext cx="6400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Rechteck 167"/>
          <p:cNvSpPr/>
          <p:nvPr/>
        </p:nvSpPr>
        <p:spPr bwMode="auto">
          <a:xfrm>
            <a:off x="2590800" y="5943600"/>
            <a:ext cx="1524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</a:t>
            </a: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 flipV="1">
            <a:off x="1676400" y="5715000"/>
            <a:ext cx="914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8380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Erzeugung von parallel-</a:t>
            </a:r>
            <a:r>
              <a:rPr lang="de-DE" dirty="0" err="1" smtClean="0"/>
              <a:t>enable</a:t>
            </a:r>
            <a:r>
              <a:rPr lang="de-DE" dirty="0" smtClean="0"/>
              <a:t> Signal (</a:t>
            </a:r>
            <a:r>
              <a:rPr lang="de-DE" dirty="0" err="1" smtClean="0"/>
              <a:t>PEn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1828800" y="5257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730216" y="5257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144" name="Gerade Verbindung 143"/>
          <p:cNvCxnSpPr/>
          <p:nvPr/>
        </p:nvCxnSpPr>
        <p:spPr bwMode="auto">
          <a:xfrm>
            <a:off x="43434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>
            <a:off x="3657600" y="47244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49530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168" name="Gleichschenkliges Dreieck 167"/>
          <p:cNvSpPr/>
          <p:nvPr/>
        </p:nvSpPr>
        <p:spPr bwMode="auto">
          <a:xfrm rot="5400000">
            <a:off x="49149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Rechteck 168"/>
          <p:cNvSpPr/>
          <p:nvPr/>
        </p:nvSpPr>
        <p:spPr bwMode="auto">
          <a:xfrm>
            <a:off x="2438400" y="4419600"/>
            <a:ext cx="12192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Flussdiagramm: Verzögerung 11"/>
          <p:cNvSpPr/>
          <p:nvPr/>
        </p:nvSpPr>
        <p:spPr bwMode="auto">
          <a:xfrm>
            <a:off x="6172200" y="4038600"/>
            <a:ext cx="685800" cy="9144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Flussdiagramm: Verbindungsstelle 12"/>
          <p:cNvSpPr/>
          <p:nvPr/>
        </p:nvSpPr>
        <p:spPr bwMode="auto">
          <a:xfrm>
            <a:off x="6019800" y="4191000"/>
            <a:ext cx="152400" cy="152400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57150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mit Pfeil 169"/>
          <p:cNvCxnSpPr/>
          <p:nvPr/>
        </p:nvCxnSpPr>
        <p:spPr bwMode="auto">
          <a:xfrm>
            <a:off x="1752600" y="5257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4267200" y="5257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173" name="Gerade Verbindung mit Pfeil 172"/>
          <p:cNvCxnSpPr/>
          <p:nvPr/>
        </p:nvCxnSpPr>
        <p:spPr bwMode="auto">
          <a:xfrm>
            <a:off x="4267200" y="5257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4495800" y="42672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4495800" y="4267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 flipH="1">
            <a:off x="6858000" y="4495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V="1">
            <a:off x="3276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3276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V="1">
            <a:off x="3505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3505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 flipV="1">
            <a:off x="3733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3733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3962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4419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4191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 flipV="1">
            <a:off x="3962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4419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 flipV="1">
            <a:off x="4648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46482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8768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 flipV="1">
            <a:off x="5105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1054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4876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 flipV="1">
            <a:off x="4191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 flipV="1">
            <a:off x="5334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53340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5562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5562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5791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 flipV="1">
            <a:off x="6248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6019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V="1">
            <a:off x="5791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6248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 flipV="1">
            <a:off x="6477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6477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 Verbindung 203"/>
          <p:cNvCxnSpPr/>
          <p:nvPr/>
        </p:nvCxnSpPr>
        <p:spPr bwMode="auto">
          <a:xfrm>
            <a:off x="6705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 flipV="1">
            <a:off x="6705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 flipV="1">
            <a:off x="6019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V="1">
            <a:off x="3276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3276600" y="1905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 flipV="1">
            <a:off x="51054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Gerade Verbindung 209"/>
          <p:cNvCxnSpPr/>
          <p:nvPr/>
        </p:nvCxnSpPr>
        <p:spPr bwMode="auto">
          <a:xfrm>
            <a:off x="5105400" y="2209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 flipV="1">
            <a:off x="6934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 flipV="1">
            <a:off x="6934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>
            <a:off x="32766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 flipV="1">
            <a:off x="5105400" y="2971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5181600" y="2971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 flipV="1">
            <a:off x="5562600" y="2971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Textfeld 216"/>
          <p:cNvSpPr txBox="1"/>
          <p:nvPr/>
        </p:nvSpPr>
        <p:spPr>
          <a:xfrm>
            <a:off x="3793970" y="4419600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218" name="Textfeld 217"/>
          <p:cNvSpPr txBox="1"/>
          <p:nvPr/>
        </p:nvSpPr>
        <p:spPr>
          <a:xfrm>
            <a:off x="7201215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19" name="Textfeld 218"/>
          <p:cNvSpPr txBox="1"/>
          <p:nvPr/>
        </p:nvSpPr>
        <p:spPr>
          <a:xfrm>
            <a:off x="2514600" y="2971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20" name="Textfeld 219"/>
          <p:cNvSpPr txBox="1"/>
          <p:nvPr/>
        </p:nvSpPr>
        <p:spPr>
          <a:xfrm>
            <a:off x="2209800" y="13716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sp>
        <p:nvSpPr>
          <p:cNvPr id="221" name="Textfeld 220"/>
          <p:cNvSpPr txBox="1"/>
          <p:nvPr/>
        </p:nvSpPr>
        <p:spPr>
          <a:xfrm>
            <a:off x="2286000" y="1981200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222" name="Textfeld 221"/>
          <p:cNvSpPr txBox="1"/>
          <p:nvPr/>
        </p:nvSpPr>
        <p:spPr>
          <a:xfrm>
            <a:off x="5762173" y="4724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3" name="Gerade Verbindung 222"/>
          <p:cNvCxnSpPr/>
          <p:nvPr/>
        </p:nvCxnSpPr>
        <p:spPr bwMode="auto">
          <a:xfrm flipV="1">
            <a:off x="3733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223"/>
          <p:cNvCxnSpPr/>
          <p:nvPr/>
        </p:nvCxnSpPr>
        <p:spPr bwMode="auto">
          <a:xfrm>
            <a:off x="3733800" y="24384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 flipV="1">
            <a:off x="55626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5562600" y="27432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Gerade Verbindung 226"/>
          <p:cNvCxnSpPr/>
          <p:nvPr/>
        </p:nvCxnSpPr>
        <p:spPr bwMode="auto">
          <a:xfrm flipV="1">
            <a:off x="7391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8" name="Textfeld 227"/>
          <p:cNvSpPr txBox="1"/>
          <p:nvPr/>
        </p:nvSpPr>
        <p:spPr>
          <a:xfrm>
            <a:off x="2485573" y="25146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285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Der </a:t>
            </a:r>
            <a:r>
              <a:rPr lang="de-DE" dirty="0" err="1"/>
              <a:t>Deserialisierer</a:t>
            </a:r>
            <a:r>
              <a:rPr lang="de-DE" dirty="0"/>
              <a:t> </a:t>
            </a:r>
            <a:r>
              <a:rPr lang="de-DE" dirty="0" smtClean="0"/>
              <a:t>funktioniert auf ähnliche Weise.</a:t>
            </a:r>
          </a:p>
          <a:p>
            <a:r>
              <a:rPr lang="de-DE" dirty="0" smtClean="0"/>
              <a:t>Die </a:t>
            </a:r>
            <a:r>
              <a:rPr lang="de-DE" dirty="0"/>
              <a:t>Bits aus dem Schieberegister werden </a:t>
            </a:r>
            <a:r>
              <a:rPr lang="de-DE" dirty="0" smtClean="0"/>
              <a:t>bei </a:t>
            </a:r>
            <a:r>
              <a:rPr lang="de-DE" dirty="0" err="1" smtClean="0"/>
              <a:t>PLd</a:t>
            </a:r>
            <a:r>
              <a:rPr lang="de-DE" dirty="0" smtClean="0"/>
              <a:t> </a:t>
            </a:r>
            <a:r>
              <a:rPr lang="de-DE" dirty="0"/>
              <a:t>= 1 </a:t>
            </a:r>
            <a:r>
              <a:rPr lang="de-DE" dirty="0" smtClean="0"/>
              <a:t>auf </a:t>
            </a:r>
            <a:r>
              <a:rPr lang="de-DE" dirty="0"/>
              <a:t>die nächste Taktflanke in ein Parallelregister (Reg) geladen.</a:t>
            </a:r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352800" y="3962400"/>
            <a:ext cx="2667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29477" y="3657600"/>
            <a:ext cx="14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Div1</a:t>
            </a: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>
            <a:stCxn id="5" idx="0"/>
          </p:cNvCxnSpPr>
          <p:nvPr/>
        </p:nvCxnSpPr>
        <p:spPr bwMode="auto">
          <a:xfrm flipV="1">
            <a:off x="3048000" y="3429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6324600" y="3810000"/>
            <a:ext cx="533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Div2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>
            <a:endCxn id="39" idx="1"/>
          </p:cNvCxnSpPr>
          <p:nvPr/>
        </p:nvCxnSpPr>
        <p:spPr bwMode="auto">
          <a:xfrm>
            <a:off x="5943600" y="3962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0198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715000" y="3048000"/>
            <a:ext cx="609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172200" y="3962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 flipH="1">
            <a:off x="3352800" y="4724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35052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61722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cxnSp>
        <p:nvCxnSpPr>
          <p:cNvPr id="41" name="Gerade Verbindung mit Pfeil 40"/>
          <p:cNvCxnSpPr/>
          <p:nvPr/>
        </p:nvCxnSpPr>
        <p:spPr bwMode="auto">
          <a:xfrm>
            <a:off x="6858000" y="39624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753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Zeitdiagramm</a:t>
            </a:r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Rechteck 136"/>
          <p:cNvSpPr/>
          <p:nvPr/>
        </p:nvSpPr>
        <p:spPr bwMode="auto">
          <a:xfrm>
            <a:off x="3505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79" name="Rechteck 178"/>
          <p:cNvSpPr/>
          <p:nvPr/>
        </p:nvSpPr>
        <p:spPr bwMode="auto">
          <a:xfrm>
            <a:off x="3962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3962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4419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4419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48768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48768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48768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7" name="Rechteck 186"/>
          <p:cNvSpPr/>
          <p:nvPr/>
        </p:nvSpPr>
        <p:spPr bwMode="auto">
          <a:xfrm>
            <a:off x="48768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8" name="Rechteck 187"/>
          <p:cNvSpPr/>
          <p:nvPr/>
        </p:nvSpPr>
        <p:spPr bwMode="auto">
          <a:xfrm>
            <a:off x="53340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9" name="Rechteck 188"/>
          <p:cNvSpPr/>
          <p:nvPr/>
        </p:nvSpPr>
        <p:spPr bwMode="auto">
          <a:xfrm>
            <a:off x="53340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0" name="Rechteck 189"/>
          <p:cNvSpPr/>
          <p:nvPr/>
        </p:nvSpPr>
        <p:spPr bwMode="auto">
          <a:xfrm>
            <a:off x="53340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1" name="Rechteck 190"/>
          <p:cNvSpPr/>
          <p:nvPr/>
        </p:nvSpPr>
        <p:spPr bwMode="auto">
          <a:xfrm>
            <a:off x="53340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2" name="Rechteck 191"/>
          <p:cNvSpPr/>
          <p:nvPr/>
        </p:nvSpPr>
        <p:spPr bwMode="auto">
          <a:xfrm>
            <a:off x="53340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3" name="Rechteck 192"/>
          <p:cNvSpPr/>
          <p:nvPr/>
        </p:nvSpPr>
        <p:spPr bwMode="auto">
          <a:xfrm>
            <a:off x="57912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94" name="Rechteck 193"/>
          <p:cNvSpPr/>
          <p:nvPr/>
        </p:nvSpPr>
        <p:spPr bwMode="auto">
          <a:xfrm>
            <a:off x="57912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5" name="Rechteck 194"/>
          <p:cNvSpPr/>
          <p:nvPr/>
        </p:nvSpPr>
        <p:spPr bwMode="auto">
          <a:xfrm>
            <a:off x="57912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6" name="Rechteck 195"/>
          <p:cNvSpPr/>
          <p:nvPr/>
        </p:nvSpPr>
        <p:spPr bwMode="auto">
          <a:xfrm>
            <a:off x="57912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7" name="Rechteck 196"/>
          <p:cNvSpPr/>
          <p:nvPr/>
        </p:nvSpPr>
        <p:spPr bwMode="auto">
          <a:xfrm>
            <a:off x="57912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8" name="Rechteck 197"/>
          <p:cNvSpPr/>
          <p:nvPr/>
        </p:nvSpPr>
        <p:spPr bwMode="auto">
          <a:xfrm>
            <a:off x="5791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9" name="Rechteck 198"/>
          <p:cNvSpPr/>
          <p:nvPr/>
        </p:nvSpPr>
        <p:spPr bwMode="auto">
          <a:xfrm>
            <a:off x="62484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0" name="Rechteck 199"/>
          <p:cNvSpPr/>
          <p:nvPr/>
        </p:nvSpPr>
        <p:spPr bwMode="auto">
          <a:xfrm>
            <a:off x="62484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1" name="Rechteck 200"/>
          <p:cNvSpPr/>
          <p:nvPr/>
        </p:nvSpPr>
        <p:spPr bwMode="auto">
          <a:xfrm>
            <a:off x="62484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2" name="Rechteck 201"/>
          <p:cNvSpPr/>
          <p:nvPr/>
        </p:nvSpPr>
        <p:spPr bwMode="auto">
          <a:xfrm>
            <a:off x="62484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3" name="Rechteck 202"/>
          <p:cNvSpPr/>
          <p:nvPr/>
        </p:nvSpPr>
        <p:spPr bwMode="auto">
          <a:xfrm>
            <a:off x="62484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04" name="Rechteck 203"/>
          <p:cNvSpPr/>
          <p:nvPr/>
        </p:nvSpPr>
        <p:spPr bwMode="auto">
          <a:xfrm>
            <a:off x="6248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05" name="Rechteck 204"/>
          <p:cNvSpPr/>
          <p:nvPr/>
        </p:nvSpPr>
        <p:spPr bwMode="auto">
          <a:xfrm>
            <a:off x="6248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" name="Rechteck 205"/>
          <p:cNvSpPr/>
          <p:nvPr/>
        </p:nvSpPr>
        <p:spPr bwMode="auto">
          <a:xfrm>
            <a:off x="67056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7" name="Rechteck 206"/>
          <p:cNvSpPr/>
          <p:nvPr/>
        </p:nvSpPr>
        <p:spPr bwMode="auto">
          <a:xfrm>
            <a:off x="6705600" y="4419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8" name="Rechteck 207"/>
          <p:cNvSpPr/>
          <p:nvPr/>
        </p:nvSpPr>
        <p:spPr bwMode="auto">
          <a:xfrm>
            <a:off x="67056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9" name="Rechteck 208"/>
          <p:cNvSpPr/>
          <p:nvPr/>
        </p:nvSpPr>
        <p:spPr bwMode="auto">
          <a:xfrm>
            <a:off x="67056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10" name="Rechteck 209"/>
          <p:cNvSpPr/>
          <p:nvPr/>
        </p:nvSpPr>
        <p:spPr bwMode="auto">
          <a:xfrm>
            <a:off x="67056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11" name="Rechteck 210"/>
          <p:cNvSpPr/>
          <p:nvPr/>
        </p:nvSpPr>
        <p:spPr bwMode="auto">
          <a:xfrm>
            <a:off x="6705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12" name="Rechteck 211"/>
          <p:cNvSpPr/>
          <p:nvPr/>
        </p:nvSpPr>
        <p:spPr bwMode="auto">
          <a:xfrm>
            <a:off x="6705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13" name="Rechteck 212"/>
          <p:cNvSpPr/>
          <p:nvPr/>
        </p:nvSpPr>
        <p:spPr bwMode="auto">
          <a:xfrm>
            <a:off x="6705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214" name="Gerade Verbindung 213"/>
          <p:cNvCxnSpPr/>
          <p:nvPr/>
        </p:nvCxnSpPr>
        <p:spPr bwMode="auto">
          <a:xfrm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6781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 flipV="1">
            <a:off x="7162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mit Pfeil 216"/>
          <p:cNvCxnSpPr/>
          <p:nvPr/>
        </p:nvCxnSpPr>
        <p:spPr bwMode="auto">
          <a:xfrm>
            <a:off x="7162800" y="487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" name="Textfeld 217"/>
          <p:cNvSpPr txBox="1"/>
          <p:nvPr/>
        </p:nvSpPr>
        <p:spPr>
          <a:xfrm>
            <a:off x="6181016" y="5867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7338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32766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3276600" y="4191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1210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Nachteil 1: Phasen sind nicht synchron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352800" y="3962400"/>
            <a:ext cx="2667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29477" y="3657600"/>
            <a:ext cx="14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Div1</a:t>
            </a: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>
            <a:stCxn id="5" idx="0"/>
          </p:cNvCxnSpPr>
          <p:nvPr/>
        </p:nvCxnSpPr>
        <p:spPr bwMode="auto">
          <a:xfrm flipV="1">
            <a:off x="3048000" y="3429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6324600" y="3810000"/>
            <a:ext cx="609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Div2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>
            <a:endCxn id="39" idx="1"/>
          </p:cNvCxnSpPr>
          <p:nvPr/>
        </p:nvCxnSpPr>
        <p:spPr bwMode="auto">
          <a:xfrm>
            <a:off x="5943600" y="3962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0198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715000" y="3048000"/>
            <a:ext cx="609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172200" y="3962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 flipH="1">
            <a:off x="3352800" y="4724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35052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61722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feld 2"/>
          <p:cNvSpPr txBox="1"/>
          <p:nvPr/>
        </p:nvSpPr>
        <p:spPr>
          <a:xfrm>
            <a:off x="3029760" y="3581400"/>
            <a:ext cx="70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Phase1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248400" y="3581400"/>
            <a:ext cx="70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cxnSp>
        <p:nvCxnSpPr>
          <p:cNvPr id="41" name="Gerade Verbindung mit Pfeil 40"/>
          <p:cNvCxnSpPr/>
          <p:nvPr/>
        </p:nvCxnSpPr>
        <p:spPr bwMode="auto">
          <a:xfrm>
            <a:off x="6934200" y="3962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5896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Rechteck 136"/>
          <p:cNvSpPr/>
          <p:nvPr/>
        </p:nvSpPr>
        <p:spPr bwMode="auto">
          <a:xfrm>
            <a:off x="3505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79" name="Rechteck 178"/>
          <p:cNvSpPr/>
          <p:nvPr/>
        </p:nvSpPr>
        <p:spPr bwMode="auto">
          <a:xfrm>
            <a:off x="3962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3962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4419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4419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48768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48768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48768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7" name="Rechteck 186"/>
          <p:cNvSpPr/>
          <p:nvPr/>
        </p:nvSpPr>
        <p:spPr bwMode="auto">
          <a:xfrm>
            <a:off x="48768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8" name="Rechteck 187"/>
          <p:cNvSpPr/>
          <p:nvPr/>
        </p:nvSpPr>
        <p:spPr bwMode="auto">
          <a:xfrm>
            <a:off x="53340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9" name="Rechteck 188"/>
          <p:cNvSpPr/>
          <p:nvPr/>
        </p:nvSpPr>
        <p:spPr bwMode="auto">
          <a:xfrm>
            <a:off x="53340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0" name="Rechteck 189"/>
          <p:cNvSpPr/>
          <p:nvPr/>
        </p:nvSpPr>
        <p:spPr bwMode="auto">
          <a:xfrm>
            <a:off x="53340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1" name="Rechteck 190"/>
          <p:cNvSpPr/>
          <p:nvPr/>
        </p:nvSpPr>
        <p:spPr bwMode="auto">
          <a:xfrm>
            <a:off x="53340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2" name="Rechteck 191"/>
          <p:cNvSpPr/>
          <p:nvPr/>
        </p:nvSpPr>
        <p:spPr bwMode="auto">
          <a:xfrm>
            <a:off x="53340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3" name="Rechteck 192"/>
          <p:cNvSpPr/>
          <p:nvPr/>
        </p:nvSpPr>
        <p:spPr bwMode="auto">
          <a:xfrm>
            <a:off x="57912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94" name="Rechteck 193"/>
          <p:cNvSpPr/>
          <p:nvPr/>
        </p:nvSpPr>
        <p:spPr bwMode="auto">
          <a:xfrm>
            <a:off x="57912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5" name="Rechteck 194"/>
          <p:cNvSpPr/>
          <p:nvPr/>
        </p:nvSpPr>
        <p:spPr bwMode="auto">
          <a:xfrm>
            <a:off x="57912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6" name="Rechteck 195"/>
          <p:cNvSpPr/>
          <p:nvPr/>
        </p:nvSpPr>
        <p:spPr bwMode="auto">
          <a:xfrm>
            <a:off x="57912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7" name="Rechteck 196"/>
          <p:cNvSpPr/>
          <p:nvPr/>
        </p:nvSpPr>
        <p:spPr bwMode="auto">
          <a:xfrm>
            <a:off x="57912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8" name="Rechteck 197"/>
          <p:cNvSpPr/>
          <p:nvPr/>
        </p:nvSpPr>
        <p:spPr bwMode="auto">
          <a:xfrm>
            <a:off x="5791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9" name="Rechteck 198"/>
          <p:cNvSpPr/>
          <p:nvPr/>
        </p:nvSpPr>
        <p:spPr bwMode="auto">
          <a:xfrm>
            <a:off x="62484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0" name="Rechteck 199"/>
          <p:cNvSpPr/>
          <p:nvPr/>
        </p:nvSpPr>
        <p:spPr bwMode="auto">
          <a:xfrm>
            <a:off x="62484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1" name="Rechteck 200"/>
          <p:cNvSpPr/>
          <p:nvPr/>
        </p:nvSpPr>
        <p:spPr bwMode="auto">
          <a:xfrm>
            <a:off x="62484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2" name="Rechteck 201"/>
          <p:cNvSpPr/>
          <p:nvPr/>
        </p:nvSpPr>
        <p:spPr bwMode="auto">
          <a:xfrm>
            <a:off x="62484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3" name="Rechteck 202"/>
          <p:cNvSpPr/>
          <p:nvPr/>
        </p:nvSpPr>
        <p:spPr bwMode="auto">
          <a:xfrm>
            <a:off x="62484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04" name="Rechteck 203"/>
          <p:cNvSpPr/>
          <p:nvPr/>
        </p:nvSpPr>
        <p:spPr bwMode="auto">
          <a:xfrm>
            <a:off x="6248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05" name="Rechteck 204"/>
          <p:cNvSpPr/>
          <p:nvPr/>
        </p:nvSpPr>
        <p:spPr bwMode="auto">
          <a:xfrm>
            <a:off x="6248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" name="Rechteck 205"/>
          <p:cNvSpPr/>
          <p:nvPr/>
        </p:nvSpPr>
        <p:spPr bwMode="auto">
          <a:xfrm>
            <a:off x="67056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7" name="Rechteck 206"/>
          <p:cNvSpPr/>
          <p:nvPr/>
        </p:nvSpPr>
        <p:spPr bwMode="auto">
          <a:xfrm>
            <a:off x="6705600" y="4419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8" name="Rechteck 207"/>
          <p:cNvSpPr/>
          <p:nvPr/>
        </p:nvSpPr>
        <p:spPr bwMode="auto">
          <a:xfrm>
            <a:off x="67056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9" name="Rechteck 208"/>
          <p:cNvSpPr/>
          <p:nvPr/>
        </p:nvSpPr>
        <p:spPr bwMode="auto">
          <a:xfrm>
            <a:off x="67056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10" name="Rechteck 209"/>
          <p:cNvSpPr/>
          <p:nvPr/>
        </p:nvSpPr>
        <p:spPr bwMode="auto">
          <a:xfrm>
            <a:off x="67056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11" name="Rechteck 210"/>
          <p:cNvSpPr/>
          <p:nvPr/>
        </p:nvSpPr>
        <p:spPr bwMode="auto">
          <a:xfrm>
            <a:off x="6705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12" name="Rechteck 211"/>
          <p:cNvSpPr/>
          <p:nvPr/>
        </p:nvSpPr>
        <p:spPr bwMode="auto">
          <a:xfrm>
            <a:off x="6705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13" name="Rechteck 212"/>
          <p:cNvSpPr/>
          <p:nvPr/>
        </p:nvSpPr>
        <p:spPr bwMode="auto">
          <a:xfrm>
            <a:off x="6705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214" name="Gerade Verbindung 213"/>
          <p:cNvCxnSpPr/>
          <p:nvPr/>
        </p:nvCxnSpPr>
        <p:spPr bwMode="auto">
          <a:xfrm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6781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 flipV="1">
            <a:off x="7162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mit Pfeil 216"/>
          <p:cNvCxnSpPr/>
          <p:nvPr/>
        </p:nvCxnSpPr>
        <p:spPr bwMode="auto">
          <a:xfrm>
            <a:off x="7162800" y="487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" name="Textfeld 217"/>
          <p:cNvSpPr txBox="1"/>
          <p:nvPr/>
        </p:nvSpPr>
        <p:spPr>
          <a:xfrm>
            <a:off x="6181016" y="5867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7338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32766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3276600" y="4191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 flipV="1">
            <a:off x="533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54102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 flipH="1"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077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Rechteck 136"/>
          <p:cNvSpPr/>
          <p:nvPr/>
        </p:nvSpPr>
        <p:spPr bwMode="auto">
          <a:xfrm>
            <a:off x="3505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79" name="Rechteck 178"/>
          <p:cNvSpPr/>
          <p:nvPr/>
        </p:nvSpPr>
        <p:spPr bwMode="auto">
          <a:xfrm>
            <a:off x="3962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3962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4419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4419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48768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48768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48768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7" name="Rechteck 186"/>
          <p:cNvSpPr/>
          <p:nvPr/>
        </p:nvSpPr>
        <p:spPr bwMode="auto">
          <a:xfrm>
            <a:off x="48768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8" name="Rechteck 187"/>
          <p:cNvSpPr/>
          <p:nvPr/>
        </p:nvSpPr>
        <p:spPr bwMode="auto">
          <a:xfrm>
            <a:off x="53340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9" name="Rechteck 188"/>
          <p:cNvSpPr/>
          <p:nvPr/>
        </p:nvSpPr>
        <p:spPr bwMode="auto">
          <a:xfrm>
            <a:off x="53340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0" name="Rechteck 189"/>
          <p:cNvSpPr/>
          <p:nvPr/>
        </p:nvSpPr>
        <p:spPr bwMode="auto">
          <a:xfrm>
            <a:off x="53340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1" name="Rechteck 190"/>
          <p:cNvSpPr/>
          <p:nvPr/>
        </p:nvSpPr>
        <p:spPr bwMode="auto">
          <a:xfrm>
            <a:off x="53340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2" name="Rechteck 191"/>
          <p:cNvSpPr/>
          <p:nvPr/>
        </p:nvSpPr>
        <p:spPr bwMode="auto">
          <a:xfrm>
            <a:off x="53340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3" name="Rechteck 192"/>
          <p:cNvSpPr/>
          <p:nvPr/>
        </p:nvSpPr>
        <p:spPr bwMode="auto">
          <a:xfrm>
            <a:off x="57912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94" name="Rechteck 193"/>
          <p:cNvSpPr/>
          <p:nvPr/>
        </p:nvSpPr>
        <p:spPr bwMode="auto">
          <a:xfrm>
            <a:off x="57912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5" name="Rechteck 194"/>
          <p:cNvSpPr/>
          <p:nvPr/>
        </p:nvSpPr>
        <p:spPr bwMode="auto">
          <a:xfrm>
            <a:off x="57912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6" name="Rechteck 195"/>
          <p:cNvSpPr/>
          <p:nvPr/>
        </p:nvSpPr>
        <p:spPr bwMode="auto">
          <a:xfrm>
            <a:off x="57912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7" name="Rechteck 196"/>
          <p:cNvSpPr/>
          <p:nvPr/>
        </p:nvSpPr>
        <p:spPr bwMode="auto">
          <a:xfrm>
            <a:off x="57912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8" name="Rechteck 197"/>
          <p:cNvSpPr/>
          <p:nvPr/>
        </p:nvSpPr>
        <p:spPr bwMode="auto">
          <a:xfrm>
            <a:off x="5791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9" name="Rechteck 198"/>
          <p:cNvSpPr/>
          <p:nvPr/>
        </p:nvSpPr>
        <p:spPr bwMode="auto">
          <a:xfrm>
            <a:off x="62484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0" name="Rechteck 199"/>
          <p:cNvSpPr/>
          <p:nvPr/>
        </p:nvSpPr>
        <p:spPr bwMode="auto">
          <a:xfrm>
            <a:off x="62484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1" name="Rechteck 200"/>
          <p:cNvSpPr/>
          <p:nvPr/>
        </p:nvSpPr>
        <p:spPr bwMode="auto">
          <a:xfrm>
            <a:off x="62484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2" name="Rechteck 201"/>
          <p:cNvSpPr/>
          <p:nvPr/>
        </p:nvSpPr>
        <p:spPr bwMode="auto">
          <a:xfrm>
            <a:off x="62484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3" name="Rechteck 202"/>
          <p:cNvSpPr/>
          <p:nvPr/>
        </p:nvSpPr>
        <p:spPr bwMode="auto">
          <a:xfrm>
            <a:off x="62484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04" name="Rechteck 203"/>
          <p:cNvSpPr/>
          <p:nvPr/>
        </p:nvSpPr>
        <p:spPr bwMode="auto">
          <a:xfrm>
            <a:off x="6248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05" name="Rechteck 204"/>
          <p:cNvSpPr/>
          <p:nvPr/>
        </p:nvSpPr>
        <p:spPr bwMode="auto">
          <a:xfrm>
            <a:off x="6248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" name="Rechteck 205"/>
          <p:cNvSpPr/>
          <p:nvPr/>
        </p:nvSpPr>
        <p:spPr bwMode="auto">
          <a:xfrm>
            <a:off x="67056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7" name="Rechteck 206"/>
          <p:cNvSpPr/>
          <p:nvPr/>
        </p:nvSpPr>
        <p:spPr bwMode="auto">
          <a:xfrm>
            <a:off x="6705600" y="4419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8" name="Rechteck 207"/>
          <p:cNvSpPr/>
          <p:nvPr/>
        </p:nvSpPr>
        <p:spPr bwMode="auto">
          <a:xfrm>
            <a:off x="67056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9" name="Rechteck 208"/>
          <p:cNvSpPr/>
          <p:nvPr/>
        </p:nvSpPr>
        <p:spPr bwMode="auto">
          <a:xfrm>
            <a:off x="67056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10" name="Rechteck 209"/>
          <p:cNvSpPr/>
          <p:nvPr/>
        </p:nvSpPr>
        <p:spPr bwMode="auto">
          <a:xfrm>
            <a:off x="67056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11" name="Rechteck 210"/>
          <p:cNvSpPr/>
          <p:nvPr/>
        </p:nvSpPr>
        <p:spPr bwMode="auto">
          <a:xfrm>
            <a:off x="6705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12" name="Rechteck 211"/>
          <p:cNvSpPr/>
          <p:nvPr/>
        </p:nvSpPr>
        <p:spPr bwMode="auto">
          <a:xfrm>
            <a:off x="6705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13" name="Rechteck 212"/>
          <p:cNvSpPr/>
          <p:nvPr/>
        </p:nvSpPr>
        <p:spPr bwMode="auto">
          <a:xfrm>
            <a:off x="6705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217" name="Gerade Verbindung mit Pfeil 216"/>
          <p:cNvCxnSpPr/>
          <p:nvPr/>
        </p:nvCxnSpPr>
        <p:spPr bwMode="auto">
          <a:xfrm>
            <a:off x="7162800" y="487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" name="Textfeld 217"/>
          <p:cNvSpPr txBox="1"/>
          <p:nvPr/>
        </p:nvSpPr>
        <p:spPr>
          <a:xfrm>
            <a:off x="7315200" y="5867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7338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32766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3276600" y="4191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 flipV="1">
            <a:off x="533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54102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 flipH="1"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221"/>
          <p:cNvCxnSpPr/>
          <p:nvPr/>
        </p:nvCxnSpPr>
        <p:spPr bwMode="auto">
          <a:xfrm flipV="1">
            <a:off x="3505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Gerade Verbindung 222"/>
          <p:cNvCxnSpPr/>
          <p:nvPr/>
        </p:nvCxnSpPr>
        <p:spPr bwMode="auto">
          <a:xfrm>
            <a:off x="35814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223"/>
          <p:cNvCxnSpPr/>
          <p:nvPr/>
        </p:nvCxnSpPr>
        <p:spPr bwMode="auto">
          <a:xfrm flipH="1" flipV="1">
            <a:off x="3962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 flipV="1">
            <a:off x="3962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40386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Gerade Verbindung 226"/>
          <p:cNvCxnSpPr/>
          <p:nvPr/>
        </p:nvCxnSpPr>
        <p:spPr bwMode="auto">
          <a:xfrm flipH="1" flipV="1">
            <a:off x="4419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227"/>
          <p:cNvCxnSpPr/>
          <p:nvPr/>
        </p:nvCxnSpPr>
        <p:spPr bwMode="auto">
          <a:xfrm flipV="1">
            <a:off x="4419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4495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 flipH="1" flipV="1">
            <a:off x="4876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 flipV="1">
            <a:off x="4876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>
            <a:off x="49530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 flipH="1" flipV="1">
            <a:off x="533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58674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H="1"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H="1"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 flipH="1"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63246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 flipH="1"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Gerade Verbindung 242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243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244"/>
          <p:cNvCxnSpPr/>
          <p:nvPr/>
        </p:nvCxnSpPr>
        <p:spPr bwMode="auto">
          <a:xfrm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/>
          <p:nvPr/>
        </p:nvCxnSpPr>
        <p:spPr bwMode="auto">
          <a:xfrm>
            <a:off x="6781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246"/>
          <p:cNvCxnSpPr/>
          <p:nvPr/>
        </p:nvCxnSpPr>
        <p:spPr bwMode="auto">
          <a:xfrm flipH="1" flipV="1">
            <a:off x="7162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Gerade Verbindung 247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6781800" y="6172200"/>
            <a:ext cx="543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Okay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408161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886200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4343400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6248400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643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Nachteil 2: Schnelles Taktsignal muss gesendet werden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371600" y="3267075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16764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16764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 flipV="1">
            <a:off x="21336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>
            <a:off x="2133600" y="32670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" name="Gerade Verbindung 252"/>
          <p:cNvCxnSpPr/>
          <p:nvPr/>
        </p:nvCxnSpPr>
        <p:spPr bwMode="auto">
          <a:xfrm flipV="1">
            <a:off x="25908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4" name="Gerade Verbindung 253"/>
          <p:cNvCxnSpPr/>
          <p:nvPr/>
        </p:nvCxnSpPr>
        <p:spPr bwMode="auto">
          <a:xfrm>
            <a:off x="25908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/>
          <p:nvPr/>
        </p:nvCxnSpPr>
        <p:spPr bwMode="auto">
          <a:xfrm>
            <a:off x="30480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Gerade Verbindung 255"/>
          <p:cNvCxnSpPr/>
          <p:nvPr/>
        </p:nvCxnSpPr>
        <p:spPr bwMode="auto">
          <a:xfrm flipV="1">
            <a:off x="35052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Gerade Verbindung 256"/>
          <p:cNvCxnSpPr/>
          <p:nvPr/>
        </p:nvCxnSpPr>
        <p:spPr bwMode="auto">
          <a:xfrm>
            <a:off x="3505200" y="32670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8" name="Gerade Verbindung 257"/>
          <p:cNvCxnSpPr/>
          <p:nvPr/>
        </p:nvCxnSpPr>
        <p:spPr bwMode="auto">
          <a:xfrm flipV="1">
            <a:off x="39624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295400" y="3876675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ihandform 16"/>
          <p:cNvSpPr/>
          <p:nvPr/>
        </p:nvSpPr>
        <p:spPr bwMode="auto">
          <a:xfrm>
            <a:off x="1666874" y="3648074"/>
            <a:ext cx="466725" cy="238125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Freihandform 260"/>
          <p:cNvSpPr/>
          <p:nvPr/>
        </p:nvSpPr>
        <p:spPr bwMode="auto">
          <a:xfrm flipV="1">
            <a:off x="2133600" y="3648075"/>
            <a:ext cx="419100" cy="238125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Freihandform 18"/>
          <p:cNvSpPr/>
          <p:nvPr/>
        </p:nvSpPr>
        <p:spPr bwMode="auto">
          <a:xfrm>
            <a:off x="2552700" y="3581400"/>
            <a:ext cx="923925" cy="304800"/>
          </a:xfrm>
          <a:custGeom>
            <a:avLst/>
            <a:gdLst>
              <a:gd name="connsiteX0" fmla="*/ 0 w 923925"/>
              <a:gd name="connsiteY0" fmla="*/ 304800 h 304800"/>
              <a:gd name="connsiteX1" fmla="*/ 209550 w 923925"/>
              <a:gd name="connsiteY1" fmla="*/ 133350 h 304800"/>
              <a:gd name="connsiteX2" fmla="*/ 552450 w 923925"/>
              <a:gd name="connsiteY2" fmla="*/ 28575 h 304800"/>
              <a:gd name="connsiteX3" fmla="*/ 923925 w 923925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3925" h="304800">
                <a:moveTo>
                  <a:pt x="0" y="304800"/>
                </a:moveTo>
                <a:cubicBezTo>
                  <a:pt x="58737" y="242093"/>
                  <a:pt x="117475" y="179387"/>
                  <a:pt x="209550" y="133350"/>
                </a:cubicBezTo>
                <a:cubicBezTo>
                  <a:pt x="301625" y="87313"/>
                  <a:pt x="433388" y="50800"/>
                  <a:pt x="552450" y="28575"/>
                </a:cubicBezTo>
                <a:cubicBezTo>
                  <a:pt x="671512" y="6350"/>
                  <a:pt x="797718" y="3175"/>
                  <a:pt x="923925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3" name="Freihandform 262"/>
          <p:cNvSpPr/>
          <p:nvPr/>
        </p:nvSpPr>
        <p:spPr bwMode="auto">
          <a:xfrm flipV="1">
            <a:off x="3505200" y="3571874"/>
            <a:ext cx="419100" cy="3048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4" name="Freihandform 263"/>
          <p:cNvSpPr/>
          <p:nvPr/>
        </p:nvSpPr>
        <p:spPr bwMode="auto">
          <a:xfrm>
            <a:off x="3962400" y="3648075"/>
            <a:ext cx="466725" cy="238125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5" name="Gerade Verbindung 264"/>
          <p:cNvCxnSpPr/>
          <p:nvPr/>
        </p:nvCxnSpPr>
        <p:spPr bwMode="auto">
          <a:xfrm>
            <a:off x="39624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2133600" y="2133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" name="Textfeld 265"/>
          <p:cNvSpPr txBox="1"/>
          <p:nvPr/>
        </p:nvSpPr>
        <p:spPr>
          <a:xfrm>
            <a:off x="879993" y="3048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67" name="Freihandform 266"/>
          <p:cNvSpPr/>
          <p:nvPr/>
        </p:nvSpPr>
        <p:spPr bwMode="auto">
          <a:xfrm>
            <a:off x="16764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8" name="Freihandform 267"/>
          <p:cNvSpPr/>
          <p:nvPr/>
        </p:nvSpPr>
        <p:spPr bwMode="auto">
          <a:xfrm flipV="1">
            <a:off x="19050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9" name="Freihandform 268"/>
          <p:cNvSpPr/>
          <p:nvPr/>
        </p:nvSpPr>
        <p:spPr bwMode="auto">
          <a:xfrm>
            <a:off x="21336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0" name="Freihandform 269"/>
          <p:cNvSpPr/>
          <p:nvPr/>
        </p:nvSpPr>
        <p:spPr bwMode="auto">
          <a:xfrm flipV="1">
            <a:off x="23622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Freihandform 270"/>
          <p:cNvSpPr/>
          <p:nvPr/>
        </p:nvSpPr>
        <p:spPr bwMode="auto">
          <a:xfrm>
            <a:off x="25908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2" name="Freihandform 271"/>
          <p:cNvSpPr/>
          <p:nvPr/>
        </p:nvSpPr>
        <p:spPr bwMode="auto">
          <a:xfrm flipV="1">
            <a:off x="28194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3" name="Freihandform 272"/>
          <p:cNvSpPr/>
          <p:nvPr/>
        </p:nvSpPr>
        <p:spPr bwMode="auto">
          <a:xfrm>
            <a:off x="30480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4" name="Freihandform 273"/>
          <p:cNvSpPr/>
          <p:nvPr/>
        </p:nvSpPr>
        <p:spPr bwMode="auto">
          <a:xfrm flipV="1">
            <a:off x="32766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 flipH="1">
            <a:off x="914400" y="3657600"/>
            <a:ext cx="426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Gerade Verbindung 274"/>
          <p:cNvCxnSpPr/>
          <p:nvPr/>
        </p:nvCxnSpPr>
        <p:spPr bwMode="auto">
          <a:xfrm flipH="1">
            <a:off x="914400" y="3886200"/>
            <a:ext cx="419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" name="Gerade Verbindung 275"/>
          <p:cNvCxnSpPr/>
          <p:nvPr/>
        </p:nvCxnSpPr>
        <p:spPr bwMode="auto">
          <a:xfrm flipH="1">
            <a:off x="838200" y="23622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" name="Gerade Verbindung 276"/>
          <p:cNvCxnSpPr/>
          <p:nvPr/>
        </p:nvCxnSpPr>
        <p:spPr bwMode="auto">
          <a:xfrm flipH="1">
            <a:off x="838200" y="25146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" name="Gerade Verbindung mit Pfeil 277"/>
          <p:cNvCxnSpPr/>
          <p:nvPr/>
        </p:nvCxnSpPr>
        <p:spPr bwMode="auto">
          <a:xfrm>
            <a:off x="2133600" y="3352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3802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Möglichkeit 2: Der </a:t>
            </a:r>
            <a:r>
              <a:rPr lang="de-DE" dirty="0"/>
              <a:t>Chip 2 sendet das langsame 100MHz Taktsignal. </a:t>
            </a: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30279" y="411480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>
            <a:stCxn id="2" idx="3"/>
          </p:cNvCxnSpPr>
          <p:nvPr/>
        </p:nvCxnSpPr>
        <p:spPr bwMode="auto">
          <a:xfrm>
            <a:off x="3048000" y="4876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1828800" y="4800600"/>
            <a:ext cx="1219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00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In modernen Digitalschaltkreisen erfolgt die Taktsynchronisation üblicherweise durch PLLs.</a:t>
            </a:r>
          </a:p>
          <a:p>
            <a:r>
              <a:rPr lang="de-DE" dirty="0"/>
              <a:t>Ein einziger Quarzoszillator liefert den Grundtakt, auf den alle weiteren Taktsignale phasengenau synchronisiert 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44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Vorteile:</a:t>
            </a:r>
          </a:p>
          <a:p>
            <a:r>
              <a:rPr lang="de-DE" dirty="0" smtClean="0"/>
              <a:t>Takt ist leicht zu übertragen</a:t>
            </a:r>
          </a:p>
          <a:p>
            <a:r>
              <a:rPr lang="de-DE" dirty="0" smtClean="0"/>
              <a:t>Phase ist bekannt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352800" y="3962400"/>
            <a:ext cx="2667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30279" y="365760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Mult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30480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5943600" y="3962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0198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715000" y="3048000"/>
            <a:ext cx="990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Quarz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6294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3505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2209800" y="3657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>
            <a:endCxn id="25" idx="0"/>
          </p:cNvCxnSpPr>
          <p:nvPr/>
        </p:nvCxnSpPr>
        <p:spPr bwMode="auto">
          <a:xfrm>
            <a:off x="2209800" y="3657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mit Pfeil 28"/>
          <p:cNvCxnSpPr/>
          <p:nvPr/>
        </p:nvCxnSpPr>
        <p:spPr bwMode="auto">
          <a:xfrm flipV="1">
            <a:off x="2743200" y="34290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hteck 53"/>
          <p:cNvSpPr/>
          <p:nvPr/>
        </p:nvSpPr>
        <p:spPr bwMode="auto">
          <a:xfrm>
            <a:off x="63246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Mult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6019800" y="3505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mit Pfeil 43"/>
          <p:cNvCxnSpPr>
            <a:endCxn id="40" idx="0"/>
          </p:cNvCxnSpPr>
          <p:nvPr/>
        </p:nvCxnSpPr>
        <p:spPr bwMode="auto">
          <a:xfrm>
            <a:off x="7315200" y="3505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mit Pfeil 59"/>
          <p:cNvCxnSpPr/>
          <p:nvPr/>
        </p:nvCxnSpPr>
        <p:spPr bwMode="auto">
          <a:xfrm>
            <a:off x="66294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>
            <a:stCxn id="54" idx="3"/>
          </p:cNvCxnSpPr>
          <p:nvPr/>
        </p:nvCxnSpPr>
        <p:spPr bwMode="auto">
          <a:xfrm>
            <a:off x="6934200" y="3962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3810000" y="3733800"/>
            <a:ext cx="152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/>
          <p:nvPr/>
        </p:nvCxnSpPr>
        <p:spPr bwMode="auto">
          <a:xfrm>
            <a:off x="3886200" y="2514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feld 71"/>
          <p:cNvSpPr txBox="1"/>
          <p:nvPr/>
        </p:nvSpPr>
        <p:spPr>
          <a:xfrm>
            <a:off x="4036769" y="2590800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Langsam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>
            <a:off x="4495800" y="1676400"/>
            <a:ext cx="266700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mit Pfeil 55"/>
          <p:cNvCxnSpPr/>
          <p:nvPr/>
        </p:nvCxnSpPr>
        <p:spPr bwMode="auto">
          <a:xfrm flipH="1">
            <a:off x="2438400" y="1676400"/>
            <a:ext cx="205740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4617057" y="1524000"/>
            <a:ext cx="11817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Gleiche Phase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8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Aufbau des Takt-</a:t>
            </a:r>
            <a:r>
              <a:rPr lang="de-DE" dirty="0" err="1"/>
              <a:t>Multiplizierers</a:t>
            </a:r>
            <a:endParaRPr lang="de-DE" dirty="0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5562600" y="4572000"/>
            <a:ext cx="3200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hteck 1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295400" y="3124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295400" y="3124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>
            <a:stCxn id="29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0160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Eingangselement jeder PLL ist ein </a:t>
            </a:r>
            <a:r>
              <a:rPr lang="de-DE" dirty="0" smtClean="0"/>
              <a:t>Phasendetektor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8288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0574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20574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2057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0574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143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971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971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886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886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8862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3886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20574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3886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311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Phasendetektor erzeugt die UP und DOWN Signale, je nachdem ob die Phase des erzeugten Takts kleiner oder größer ist als die Phase des Referenztakts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8288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1905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1905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1905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905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990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8194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819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733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7338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7338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1905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3733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983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Phasendetektor erzeugt die UP und DOWN Signale, je nachdem ob die Phase des erzeugten Takts kleiner oder größer ist als die Phase des Referenztakts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1600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685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514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5146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429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429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762000" y="53340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3716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1600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6002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8288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057400" y="5791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429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4290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3657600" y="57893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200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Der Hauptteil der PLL ist ein spannungsgesteuerter Oszillator – </a:t>
            </a:r>
            <a:r>
              <a:rPr lang="de-DE" dirty="0" smtClean="0"/>
              <a:t>VCO</a:t>
            </a:r>
          </a:p>
          <a:p>
            <a:r>
              <a:rPr lang="de-DE" dirty="0"/>
              <a:t>Dieser Oszillator oszilliert mit einer variablen Frequenz. Die Frequenz ist zur Eingangsspannung </a:t>
            </a:r>
            <a:r>
              <a:rPr lang="de-DE" dirty="0" smtClean="0"/>
              <a:t>proportional</a:t>
            </a:r>
          </a:p>
          <a:p>
            <a:r>
              <a:rPr lang="de-DE" dirty="0"/>
              <a:t>Eine Alternative zum spannungsgesteuerten Oszillator ist ein digitaler Oszillator. Seine Frequenz ist zur digitalen Eingangsvariable proportional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105400" y="2895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899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Aus der Oszillator-Frequenz wird der erzeugte Takt hergeleitet. (In unserem Fall 800MHz) Dieser Takt wird mit einem </a:t>
            </a:r>
            <a:r>
              <a:rPr lang="de-DE" dirty="0" err="1"/>
              <a:t>clock</a:t>
            </a:r>
            <a:r>
              <a:rPr lang="de-DE" dirty="0"/>
              <a:t> </a:t>
            </a:r>
            <a:r>
              <a:rPr lang="de-DE" dirty="0" err="1"/>
              <a:t>divider</a:t>
            </a:r>
            <a:r>
              <a:rPr lang="de-DE" dirty="0"/>
              <a:t> untersetzt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105400" y="2895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 flipH="1">
            <a:off x="5562600" y="4572000"/>
            <a:ext cx="3200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hteck 2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9255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Die PLL ist eine Phasenregelschleife – ein System mit Gegenkopplung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8288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0574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20574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2057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0574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143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971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971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886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886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8862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3886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20574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3886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1676400" y="4876800"/>
            <a:ext cx="5334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>
            <a:stCxn id="3" idx="6"/>
          </p:cNvCxnSpPr>
          <p:nvPr/>
        </p:nvCxnSpPr>
        <p:spPr bwMode="auto">
          <a:xfrm flipV="1">
            <a:off x="2209800" y="2895600"/>
            <a:ext cx="44196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294381" y="3657600"/>
            <a:ext cx="1632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steigt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077042" y="3810000"/>
            <a:ext cx="1803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Oszillator wird schneller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7017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Wenn der erzeigte und der untersetzte Takt verspätet sind (in Bezug auf die Referenz) werden vom Phasendetektor die UP-Signale erzeugt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1752600" y="4876800"/>
            <a:ext cx="2286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>
            <a:stCxn id="3" idx="6"/>
          </p:cNvCxnSpPr>
          <p:nvPr/>
        </p:nvCxnSpPr>
        <p:spPr bwMode="auto">
          <a:xfrm flipV="1">
            <a:off x="1981200" y="2895600"/>
            <a:ext cx="47244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294381" y="3657600"/>
            <a:ext cx="1632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steigt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077042" y="3810000"/>
            <a:ext cx="1803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Oszillator wird schneller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18288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905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V="1">
            <a:off x="1905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 flipV="1">
            <a:off x="1905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1905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990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28194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2819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3733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7338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6576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37338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15" name="Gerade Verbindung 11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1905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3733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680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Es ist die Aufgabe der Ladungspumpe, aus den UP- und DOWN-Signalen die Spannung zur VCO-Ansteuerung zu erzeugen. Im Fall von einem digitalen Oszillator, kann ein Zähler benutzt werden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1752600" y="4876800"/>
            <a:ext cx="1524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>
            <a:stCxn id="3" idx="6"/>
          </p:cNvCxnSpPr>
          <p:nvPr/>
        </p:nvCxnSpPr>
        <p:spPr bwMode="auto">
          <a:xfrm flipV="1">
            <a:off x="1905000" y="2895600"/>
            <a:ext cx="48006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4983402" y="3657600"/>
            <a:ext cx="2254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bleibt konstant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314291" y="38100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 ist korrekt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828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 flipV="1">
            <a:off x="1828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18288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9144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27432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2743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36576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6576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15" name="Gerade Verbindung 11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3528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9128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Wir betrachten ein System mit einem Digitalblock der die 8-bit Daten bearbeitet. Das Ergebnis soll an einen anderen Chip übertragen werden. Dabei soll die Zahl von Leitungen zwischen den Chips minimiert werden</a:t>
            </a: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902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Wenn der erzeugte Takt </a:t>
            </a:r>
            <a:r>
              <a:rPr lang="de-DE" dirty="0" err="1" smtClean="0"/>
              <a:t>voreilt</a:t>
            </a:r>
            <a:r>
              <a:rPr lang="de-DE" dirty="0"/>
              <a:t>, werden vom Phasendetektor die DOWN-Signale erzeugt. Die VCO-Eingangsspannung sinkt, der Oszillator wird langsamer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1981200" y="2895600"/>
            <a:ext cx="47244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320029" y="3657600"/>
            <a:ext cx="15808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sinkt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025749" y="3810000"/>
            <a:ext cx="1906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Oszillator wird langsamer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1600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685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514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5146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429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429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762000" y="53340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13716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1600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16002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18288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2057400" y="5791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3429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4290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3657600" y="57893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Ellipse 122"/>
          <p:cNvSpPr/>
          <p:nvPr/>
        </p:nvSpPr>
        <p:spPr bwMode="auto">
          <a:xfrm>
            <a:off x="1447800" y="4876800"/>
            <a:ext cx="5334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695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Eine Implementierung des Phasendetektors </a:t>
            </a:r>
            <a:r>
              <a:rPr lang="de-DE" dirty="0" smtClean="0"/>
              <a:t>(</a:t>
            </a:r>
            <a:r>
              <a:rPr lang="en-US" dirty="0"/>
              <a:t>Phase-Frequency Detector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 bwMode="auto">
          <a:xfrm>
            <a:off x="1600200" y="3124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FF2</a:t>
            </a:r>
          </a:p>
        </p:txBody>
      </p:sp>
      <p:sp>
        <p:nvSpPr>
          <p:cNvPr id="61" name="Gleichschenkliges Dreieck 60"/>
          <p:cNvSpPr/>
          <p:nvPr/>
        </p:nvSpPr>
        <p:spPr bwMode="auto">
          <a:xfrm rot="5400000">
            <a:off x="1562100" y="3886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mit Pfeil 61"/>
          <p:cNvCxnSpPr/>
          <p:nvPr/>
        </p:nvCxnSpPr>
        <p:spPr bwMode="auto">
          <a:xfrm>
            <a:off x="914400" y="3962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1600200" y="1219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FF1</a:t>
            </a:r>
          </a:p>
        </p:txBody>
      </p:sp>
      <p:sp>
        <p:nvSpPr>
          <p:cNvPr id="64" name="Gleichschenkliges Dreieck 63"/>
          <p:cNvSpPr/>
          <p:nvPr/>
        </p:nvSpPr>
        <p:spPr bwMode="auto">
          <a:xfrm rot="5400000">
            <a:off x="1562100" y="1981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914400" y="2057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362200" y="1524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28600" y="1828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304800" y="37338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667000" y="1295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69" name="Gerade Verbindung mit Pfeil 68"/>
          <p:cNvCxnSpPr/>
          <p:nvPr/>
        </p:nvCxnSpPr>
        <p:spPr bwMode="auto">
          <a:xfrm>
            <a:off x="2362200" y="3429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2764784" y="3200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1752600" y="205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752600" y="3962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cxnSp>
        <p:nvCxnSpPr>
          <p:cNvPr id="18" name="Gerade Verbindung 17"/>
          <p:cNvCxnSpPr>
            <a:stCxn id="63" idx="2"/>
          </p:cNvCxnSpPr>
          <p:nvPr/>
        </p:nvCxnSpPr>
        <p:spPr bwMode="auto">
          <a:xfrm>
            <a:off x="1981200" y="236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19812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981200" y="2743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1981200" y="4648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343400" y="16764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Flussdiagramm: Verzögerung 108"/>
          <p:cNvSpPr/>
          <p:nvPr/>
        </p:nvSpPr>
        <p:spPr bwMode="auto">
          <a:xfrm>
            <a:off x="3352800" y="13716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>
            <a:stCxn id="109" idx="3"/>
          </p:cNvCxnSpPr>
          <p:nvPr/>
        </p:nvCxnSpPr>
        <p:spPr bwMode="auto">
          <a:xfrm>
            <a:off x="4038600" y="167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2743200" y="1600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12" name="Gerade Verbindung mit Pfeil 111"/>
          <p:cNvCxnSpPr/>
          <p:nvPr/>
        </p:nvCxnSpPr>
        <p:spPr bwMode="auto">
          <a:xfrm>
            <a:off x="2743200" y="1828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0198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0198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1054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9342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69342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4648200" y="4648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124" name="Gerade Verbindung 123"/>
          <p:cNvCxnSpPr/>
          <p:nvPr/>
        </p:nvCxnSpPr>
        <p:spPr bwMode="auto">
          <a:xfrm flipV="1">
            <a:off x="57912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57912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876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6705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67056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Textfeld 128"/>
          <p:cNvSpPr txBox="1"/>
          <p:nvPr/>
        </p:nvSpPr>
        <p:spPr>
          <a:xfrm>
            <a:off x="4572000" y="51054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130" name="Textfeld 129"/>
          <p:cNvSpPr txBox="1"/>
          <p:nvPr/>
        </p:nvSpPr>
        <p:spPr>
          <a:xfrm>
            <a:off x="5562600" y="5638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 flipV="1">
            <a:off x="78486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78486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 flipV="1">
            <a:off x="76200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76200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5464816" y="6096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4953000" y="59436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V="1">
            <a:off x="60198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79248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5562600" y="640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 flipV="1">
            <a:off x="57912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57912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019800" y="640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60198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248400" y="6400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 flipV="1">
            <a:off x="76200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620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7848600" y="63989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 flipV="1">
            <a:off x="78486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643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 bwMode="auto">
          <a:xfrm>
            <a:off x="1600200" y="3124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FF2</a:t>
            </a:r>
          </a:p>
        </p:txBody>
      </p:sp>
      <p:sp>
        <p:nvSpPr>
          <p:cNvPr id="61" name="Gleichschenkliges Dreieck 60"/>
          <p:cNvSpPr/>
          <p:nvPr/>
        </p:nvSpPr>
        <p:spPr bwMode="auto">
          <a:xfrm rot="5400000">
            <a:off x="1562100" y="3886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mit Pfeil 61"/>
          <p:cNvCxnSpPr/>
          <p:nvPr/>
        </p:nvCxnSpPr>
        <p:spPr bwMode="auto">
          <a:xfrm>
            <a:off x="914400" y="3962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1600200" y="1219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FF1</a:t>
            </a:r>
          </a:p>
        </p:txBody>
      </p:sp>
      <p:sp>
        <p:nvSpPr>
          <p:cNvPr id="64" name="Gleichschenkliges Dreieck 63"/>
          <p:cNvSpPr/>
          <p:nvPr/>
        </p:nvSpPr>
        <p:spPr bwMode="auto">
          <a:xfrm rot="5400000">
            <a:off x="1562100" y="1981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914400" y="2057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362200" y="1524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28600" y="1828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304800" y="37338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667000" y="1295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69" name="Gerade Verbindung mit Pfeil 68"/>
          <p:cNvCxnSpPr/>
          <p:nvPr/>
        </p:nvCxnSpPr>
        <p:spPr bwMode="auto">
          <a:xfrm>
            <a:off x="2362200" y="3429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2764784" y="3200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1752600" y="205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752600" y="3962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cxnSp>
        <p:nvCxnSpPr>
          <p:cNvPr id="18" name="Gerade Verbindung 17"/>
          <p:cNvCxnSpPr>
            <a:stCxn id="63" idx="2"/>
          </p:cNvCxnSpPr>
          <p:nvPr/>
        </p:nvCxnSpPr>
        <p:spPr bwMode="auto">
          <a:xfrm>
            <a:off x="1981200" y="236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19812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981200" y="2743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1981200" y="4648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343400" y="16764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Flussdiagramm: Verzögerung 108"/>
          <p:cNvSpPr/>
          <p:nvPr/>
        </p:nvSpPr>
        <p:spPr bwMode="auto">
          <a:xfrm>
            <a:off x="3352800" y="13716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>
            <a:stCxn id="109" idx="3"/>
          </p:cNvCxnSpPr>
          <p:nvPr/>
        </p:nvCxnSpPr>
        <p:spPr bwMode="auto">
          <a:xfrm>
            <a:off x="4038600" y="167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2743200" y="1600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12" name="Gerade Verbindung mit Pfeil 111"/>
          <p:cNvCxnSpPr/>
          <p:nvPr/>
        </p:nvCxnSpPr>
        <p:spPr bwMode="auto">
          <a:xfrm>
            <a:off x="2743200" y="1828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0198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0198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1054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9342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69342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4648200" y="4648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124" name="Gerade Verbindung 123"/>
          <p:cNvCxnSpPr/>
          <p:nvPr/>
        </p:nvCxnSpPr>
        <p:spPr bwMode="auto">
          <a:xfrm flipV="1">
            <a:off x="62484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2484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334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7162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71628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Textfeld 128"/>
          <p:cNvSpPr txBox="1"/>
          <p:nvPr/>
        </p:nvSpPr>
        <p:spPr>
          <a:xfrm>
            <a:off x="4572000" y="51054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130" name="Textfeld 129"/>
          <p:cNvSpPr txBox="1"/>
          <p:nvPr/>
        </p:nvSpPr>
        <p:spPr>
          <a:xfrm>
            <a:off x="5562600" y="5638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 flipV="1">
            <a:off x="78486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78486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 flipV="1">
            <a:off x="80772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80772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5464816" y="6096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37" name="Gerade Verbindung 136"/>
          <p:cNvCxnSpPr/>
          <p:nvPr/>
        </p:nvCxnSpPr>
        <p:spPr bwMode="auto">
          <a:xfrm flipV="1">
            <a:off x="62484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80772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5562600" y="640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 flipV="1">
            <a:off x="60198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019800" y="5638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5638800" y="640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62484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248400" y="64008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 flipV="1">
            <a:off x="78486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848600" y="5638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 flipV="1">
            <a:off x="80772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6248400" y="59436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0772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4864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559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Der Oszillator kann auch auf verschiedene </a:t>
            </a:r>
            <a:r>
              <a:rPr lang="de-DE" dirty="0" smtClean="0"/>
              <a:t>Weisen </a:t>
            </a:r>
            <a:r>
              <a:rPr lang="de-DE" dirty="0"/>
              <a:t>aufgebaut </a:t>
            </a:r>
            <a:r>
              <a:rPr lang="de-DE" dirty="0" smtClean="0"/>
              <a:t>werden</a:t>
            </a:r>
          </a:p>
          <a:p>
            <a:r>
              <a:rPr lang="de-DE" dirty="0"/>
              <a:t>Die zwei häufigsten Varianten sind der Ringoszillator und der </a:t>
            </a:r>
            <a:r>
              <a:rPr lang="de-DE" dirty="0" smtClean="0"/>
              <a:t>LC-Oszillator</a:t>
            </a:r>
          </a:p>
          <a:p>
            <a:r>
              <a:rPr lang="de-DE" dirty="0"/>
              <a:t>Der Ringoszillator ist eine Kette von </a:t>
            </a:r>
            <a:r>
              <a:rPr lang="de-DE" dirty="0" err="1" smtClean="0"/>
              <a:t>Buffers</a:t>
            </a:r>
            <a:r>
              <a:rPr lang="de-DE" dirty="0" smtClean="0"/>
              <a:t> und Invertern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2476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3200400" y="2667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1981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3352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57"/>
          <p:cNvCxnSpPr/>
          <p:nvPr/>
        </p:nvCxnSpPr>
        <p:spPr bwMode="auto">
          <a:xfrm>
            <a:off x="2667000" y="4876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58"/>
          <p:cNvCxnSpPr/>
          <p:nvPr/>
        </p:nvCxnSpPr>
        <p:spPr bwMode="auto">
          <a:xfrm>
            <a:off x="2646103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70"/>
          <p:cNvCxnSpPr/>
          <p:nvPr/>
        </p:nvCxnSpPr>
        <p:spPr bwMode="auto">
          <a:xfrm flipH="1">
            <a:off x="1960303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1" name="Gruppieren 110"/>
          <p:cNvGrpSpPr/>
          <p:nvPr/>
        </p:nvGrpSpPr>
        <p:grpSpPr>
          <a:xfrm>
            <a:off x="2493703" y="4114800"/>
            <a:ext cx="533400" cy="762000"/>
            <a:chOff x="1600200" y="4419600"/>
            <a:chExt cx="533400" cy="762000"/>
          </a:xfrm>
        </p:grpSpPr>
        <p:sp>
          <p:nvSpPr>
            <p:cNvPr id="11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2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5" name="Gruppieren 124"/>
          <p:cNvGrpSpPr/>
          <p:nvPr/>
        </p:nvGrpSpPr>
        <p:grpSpPr>
          <a:xfrm>
            <a:off x="2493703" y="3352800"/>
            <a:ext cx="533400" cy="762000"/>
            <a:chOff x="1524000" y="3048000"/>
            <a:chExt cx="533400" cy="762000"/>
          </a:xfrm>
        </p:grpSpPr>
        <p:grpSp>
          <p:nvGrpSpPr>
            <p:cNvPr id="126" name="Gruppieren 12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7" name="Ellipse 12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6" name="Gerade Verbindung 94"/>
          <p:cNvCxnSpPr/>
          <p:nvPr/>
        </p:nvCxnSpPr>
        <p:spPr bwMode="auto">
          <a:xfrm>
            <a:off x="2493703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95"/>
          <p:cNvCxnSpPr/>
          <p:nvPr/>
        </p:nvCxnSpPr>
        <p:spPr bwMode="auto">
          <a:xfrm flipH="1">
            <a:off x="30480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52197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4724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5943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57"/>
          <p:cNvCxnSpPr/>
          <p:nvPr/>
        </p:nvCxnSpPr>
        <p:spPr bwMode="auto">
          <a:xfrm>
            <a:off x="4876800" y="4876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58"/>
          <p:cNvCxnSpPr/>
          <p:nvPr/>
        </p:nvCxnSpPr>
        <p:spPr bwMode="auto">
          <a:xfrm>
            <a:off x="4855903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70"/>
          <p:cNvCxnSpPr/>
          <p:nvPr/>
        </p:nvCxnSpPr>
        <p:spPr bwMode="auto">
          <a:xfrm flipH="1">
            <a:off x="4170103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5" name="Gruppieren 144"/>
          <p:cNvGrpSpPr/>
          <p:nvPr/>
        </p:nvGrpSpPr>
        <p:grpSpPr>
          <a:xfrm>
            <a:off x="4703503" y="4114800"/>
            <a:ext cx="533400" cy="762000"/>
            <a:chOff x="1600200" y="4419600"/>
            <a:chExt cx="533400" cy="762000"/>
          </a:xfrm>
        </p:grpSpPr>
        <p:sp>
          <p:nvSpPr>
            <p:cNvPr id="14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7" name="Gruppieren 186"/>
          <p:cNvGrpSpPr/>
          <p:nvPr/>
        </p:nvGrpSpPr>
        <p:grpSpPr>
          <a:xfrm>
            <a:off x="4703503" y="3352800"/>
            <a:ext cx="533400" cy="762000"/>
            <a:chOff x="1524000" y="3048000"/>
            <a:chExt cx="533400" cy="762000"/>
          </a:xfrm>
        </p:grpSpPr>
        <p:grpSp>
          <p:nvGrpSpPr>
            <p:cNvPr id="188" name="Gruppieren 187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90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3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4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5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6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97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9" name="Ellipse 188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98" name="Gerade Verbindung 94"/>
          <p:cNvCxnSpPr/>
          <p:nvPr/>
        </p:nvCxnSpPr>
        <p:spPr bwMode="auto">
          <a:xfrm>
            <a:off x="4703503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95"/>
          <p:cNvCxnSpPr/>
          <p:nvPr/>
        </p:nvCxnSpPr>
        <p:spPr bwMode="auto">
          <a:xfrm flipH="1">
            <a:off x="52578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57"/>
          <p:cNvCxnSpPr/>
          <p:nvPr/>
        </p:nvCxnSpPr>
        <p:spPr bwMode="auto">
          <a:xfrm>
            <a:off x="6019800" y="4876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58"/>
          <p:cNvCxnSpPr/>
          <p:nvPr/>
        </p:nvCxnSpPr>
        <p:spPr bwMode="auto">
          <a:xfrm>
            <a:off x="5998903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70"/>
          <p:cNvCxnSpPr/>
          <p:nvPr/>
        </p:nvCxnSpPr>
        <p:spPr bwMode="auto">
          <a:xfrm flipH="1">
            <a:off x="5313103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3" name="Gruppieren 202"/>
          <p:cNvGrpSpPr/>
          <p:nvPr/>
        </p:nvGrpSpPr>
        <p:grpSpPr>
          <a:xfrm>
            <a:off x="5846503" y="4114800"/>
            <a:ext cx="533400" cy="762000"/>
            <a:chOff x="1600200" y="4419600"/>
            <a:chExt cx="533400" cy="762000"/>
          </a:xfrm>
        </p:grpSpPr>
        <p:sp>
          <p:nvSpPr>
            <p:cNvPr id="2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2" name="Gruppieren 211"/>
          <p:cNvGrpSpPr/>
          <p:nvPr/>
        </p:nvGrpSpPr>
        <p:grpSpPr>
          <a:xfrm>
            <a:off x="5846503" y="3352800"/>
            <a:ext cx="533400" cy="762000"/>
            <a:chOff x="1524000" y="3048000"/>
            <a:chExt cx="533400" cy="762000"/>
          </a:xfrm>
        </p:grpSpPr>
        <p:grpSp>
          <p:nvGrpSpPr>
            <p:cNvPr id="213" name="Gruppieren 21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1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2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14" name="Ellipse 21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23" name="Gerade Verbindung 94"/>
          <p:cNvCxnSpPr/>
          <p:nvPr/>
        </p:nvCxnSpPr>
        <p:spPr bwMode="auto">
          <a:xfrm>
            <a:off x="5846503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95"/>
          <p:cNvCxnSpPr/>
          <p:nvPr/>
        </p:nvCxnSpPr>
        <p:spPr bwMode="auto">
          <a:xfrm flipH="1">
            <a:off x="64008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sp>
        <p:nvSpPr>
          <p:cNvPr id="5" name="Textfeld 4"/>
          <p:cNvSpPr txBox="1"/>
          <p:nvPr/>
        </p:nvSpPr>
        <p:spPr>
          <a:xfrm>
            <a:off x="4876800" y="5257800"/>
            <a:ext cx="5922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Buffer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2534120" y="5257800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Inverter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20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Ringoszillator mit dem Start-Signal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21176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422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0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1341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554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1</a:t>
            </a:r>
          </a:p>
        </p:txBody>
      </p:sp>
      <p:sp>
        <p:nvSpPr>
          <p:cNvPr id="33" name="Rechteck 32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11111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6040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2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11110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9866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3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0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1110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57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Für diese Aufgabe gibt es einige Lösungen</a:t>
            </a:r>
            <a:r>
              <a:rPr lang="de-DE" dirty="0" smtClean="0"/>
              <a:t>:</a:t>
            </a:r>
          </a:p>
          <a:p>
            <a:r>
              <a:rPr lang="de-DE" dirty="0" smtClean="0"/>
              <a:t>1: </a:t>
            </a:r>
            <a:r>
              <a:rPr lang="de-DE" dirty="0"/>
              <a:t>Synchrones Design/Parallele Datenübertragung</a:t>
            </a: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506881" y="41148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3962400" y="41910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9" idx="0"/>
          </p:cNvCxnSpPr>
          <p:nvPr/>
        </p:nvCxnSpPr>
        <p:spPr bwMode="auto">
          <a:xfrm flipH="1">
            <a:off x="4114800" y="2286000"/>
            <a:ext cx="9906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4343400" y="1828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1981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343400" y="1828800"/>
            <a:ext cx="3048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311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0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4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0</a:t>
            </a:r>
            <a:r>
              <a:rPr lang="de-DE" dirty="0"/>
              <a:t>0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110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935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0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5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00</a:t>
            </a:r>
            <a:r>
              <a:rPr lang="de-DE" dirty="0"/>
              <a:t>0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10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202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0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6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000</a:t>
            </a:r>
            <a:r>
              <a:rPr lang="de-DE" dirty="0"/>
              <a:t>0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844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0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7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0000</a:t>
            </a:r>
            <a:r>
              <a:rPr lang="de-DE" dirty="0"/>
              <a:t>1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460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8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1</a:t>
            </a:r>
            <a:r>
              <a:rPr lang="de-DE" dirty="0" smtClean="0"/>
              <a:t>0001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19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9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1</a:t>
            </a:r>
            <a:r>
              <a:rPr lang="de-DE" dirty="0"/>
              <a:t>1</a:t>
            </a:r>
            <a:r>
              <a:rPr lang="de-DE" dirty="0" smtClean="0"/>
              <a:t>001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8977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10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11101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909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Es gibt insgesamt 10 Zuständen: Zahl von Komponenten x 2 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State 1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543800" y="10668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11111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251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Zwei Implementierungen</a:t>
            </a:r>
            <a:endParaRPr lang="de-DE" dirty="0"/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7048500" y="2552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7772400" y="2819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r Verbinder 5"/>
          <p:cNvCxnSpPr>
            <a:stCxn id="2" idx="3"/>
          </p:cNvCxnSpPr>
          <p:nvPr/>
        </p:nvCxnSpPr>
        <p:spPr bwMode="auto">
          <a:xfrm flipH="1">
            <a:off x="65532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H="1">
            <a:off x="7924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383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0" name="Gerader Verbinder 139"/>
          <p:cNvCxnSpPr>
            <a:stCxn id="138" idx="3"/>
          </p:cNvCxnSpPr>
          <p:nvPr/>
        </p:nvCxnSpPr>
        <p:spPr bwMode="auto">
          <a:xfrm flipH="1">
            <a:off x="11430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 flipH="1">
            <a:off x="2362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Gleichschenkliges Dreieck 85"/>
          <p:cNvSpPr/>
          <p:nvPr/>
        </p:nvSpPr>
        <p:spPr bwMode="auto">
          <a:xfrm rot="5400000">
            <a:off x="300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r Verbinder 86"/>
          <p:cNvCxnSpPr>
            <a:stCxn id="86" idx="3"/>
          </p:cNvCxnSpPr>
          <p:nvPr/>
        </p:nvCxnSpPr>
        <p:spPr bwMode="auto">
          <a:xfrm flipH="1">
            <a:off x="25146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 flipH="1">
            <a:off x="37338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Gleichschenkliges Dreieck 89"/>
          <p:cNvSpPr/>
          <p:nvPr/>
        </p:nvSpPr>
        <p:spPr bwMode="auto">
          <a:xfrm rot="5400000">
            <a:off x="4381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r Verbinder 90"/>
          <p:cNvCxnSpPr>
            <a:stCxn id="90" idx="3"/>
          </p:cNvCxnSpPr>
          <p:nvPr/>
        </p:nvCxnSpPr>
        <p:spPr bwMode="auto">
          <a:xfrm flipH="1">
            <a:off x="388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 flipH="1">
            <a:off x="5105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ussdiagramm: Verzögerung 3"/>
          <p:cNvSpPr/>
          <p:nvPr/>
        </p:nvSpPr>
        <p:spPr bwMode="auto">
          <a:xfrm>
            <a:off x="5638800" y="2514600"/>
            <a:ext cx="914400" cy="7620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 flipV="1">
            <a:off x="8458200" y="1752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 flipH="1">
            <a:off x="1143000" y="17526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 flipV="1">
            <a:off x="11430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 flipV="1">
            <a:off x="5334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5334000" y="3048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34000" y="3352800"/>
            <a:ext cx="771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= 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80010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2954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2514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8862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81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3" name="Gleichschenkliges Dreieck 32"/>
          <p:cNvSpPr/>
          <p:nvPr/>
        </p:nvSpPr>
        <p:spPr bwMode="auto">
          <a:xfrm rot="5400000">
            <a:off x="7048500" y="4457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7772400" y="4724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r Verbinder 34"/>
          <p:cNvCxnSpPr>
            <a:stCxn id="33" idx="3"/>
            <a:endCxn id="60" idx="0"/>
          </p:cNvCxnSpPr>
          <p:nvPr/>
        </p:nvCxnSpPr>
        <p:spPr bwMode="auto">
          <a:xfrm flipH="1">
            <a:off x="6477000" y="4800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r Verbinder 35"/>
          <p:cNvCxnSpPr/>
          <p:nvPr/>
        </p:nvCxnSpPr>
        <p:spPr bwMode="auto">
          <a:xfrm flipH="1">
            <a:off x="79248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1638300" y="4457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r Verbinder 37"/>
          <p:cNvCxnSpPr>
            <a:stCxn id="37" idx="3"/>
          </p:cNvCxnSpPr>
          <p:nvPr/>
        </p:nvCxnSpPr>
        <p:spPr bwMode="auto">
          <a:xfrm flipH="1">
            <a:off x="11430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r Verbinder 38"/>
          <p:cNvCxnSpPr/>
          <p:nvPr/>
        </p:nvCxnSpPr>
        <p:spPr bwMode="auto">
          <a:xfrm flipH="1">
            <a:off x="2362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Gleichschenkliges Dreieck 39"/>
          <p:cNvSpPr/>
          <p:nvPr/>
        </p:nvSpPr>
        <p:spPr bwMode="auto">
          <a:xfrm rot="5400000">
            <a:off x="3009900" y="4457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r Verbinder 40"/>
          <p:cNvCxnSpPr>
            <a:stCxn id="40" idx="3"/>
          </p:cNvCxnSpPr>
          <p:nvPr/>
        </p:nvCxnSpPr>
        <p:spPr bwMode="auto">
          <a:xfrm flipH="1">
            <a:off x="25146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r Verbinder 41"/>
          <p:cNvCxnSpPr/>
          <p:nvPr/>
        </p:nvCxnSpPr>
        <p:spPr bwMode="auto">
          <a:xfrm flipH="1">
            <a:off x="37338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r Verbinder 42"/>
          <p:cNvCxnSpPr/>
          <p:nvPr/>
        </p:nvCxnSpPr>
        <p:spPr bwMode="auto">
          <a:xfrm flipH="1">
            <a:off x="37338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Gleichschenkliges Dreieck 43"/>
          <p:cNvSpPr/>
          <p:nvPr/>
        </p:nvSpPr>
        <p:spPr bwMode="auto">
          <a:xfrm rot="5400000">
            <a:off x="4381500" y="4457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r Verbinder 44"/>
          <p:cNvCxnSpPr>
            <a:stCxn id="44" idx="3"/>
          </p:cNvCxnSpPr>
          <p:nvPr/>
        </p:nvCxnSpPr>
        <p:spPr bwMode="auto">
          <a:xfrm flipH="1">
            <a:off x="3886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>
            <a:stCxn id="60" idx="3"/>
          </p:cNvCxnSpPr>
          <p:nvPr/>
        </p:nvCxnSpPr>
        <p:spPr bwMode="auto">
          <a:xfrm flipH="1">
            <a:off x="51054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8458200" y="3810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 flipH="1">
            <a:off x="1143000" y="3810000"/>
            <a:ext cx="731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r Verbinder 49"/>
          <p:cNvCxnSpPr/>
          <p:nvPr/>
        </p:nvCxnSpPr>
        <p:spPr bwMode="auto">
          <a:xfrm flipV="1">
            <a:off x="1143000" y="3810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6705600" y="4572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5" name="Textfeld 54"/>
          <p:cNvSpPr txBox="1"/>
          <p:nvPr/>
        </p:nvSpPr>
        <p:spPr>
          <a:xfrm>
            <a:off x="8001000" y="4572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1295400" y="44958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25146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1</a:t>
            </a:r>
            <a:endParaRPr lang="de-DE" dirty="0"/>
          </a:p>
        </p:txBody>
      </p:sp>
      <p:sp>
        <p:nvSpPr>
          <p:cNvPr id="58" name="Textfeld 57"/>
          <p:cNvSpPr txBox="1"/>
          <p:nvPr/>
        </p:nvSpPr>
        <p:spPr>
          <a:xfrm>
            <a:off x="38862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1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51816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60" name="Gleichschenkliges Dreieck 59"/>
          <p:cNvSpPr/>
          <p:nvPr/>
        </p:nvSpPr>
        <p:spPr bwMode="auto">
          <a:xfrm rot="5400000">
            <a:off x="5753100" y="44577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53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Periode: T </a:t>
            </a:r>
            <a:r>
              <a:rPr lang="de-DE" dirty="0" smtClean="0"/>
              <a:t>= Tdel1(0-&gt;1) </a:t>
            </a:r>
            <a:r>
              <a:rPr lang="de-DE" dirty="0" smtClean="0"/>
              <a:t>+ </a:t>
            </a:r>
            <a:r>
              <a:rPr lang="de-DE" dirty="0" smtClean="0"/>
              <a:t>Tdel2(0-&gt;1) </a:t>
            </a:r>
            <a:r>
              <a:rPr lang="de-DE" dirty="0" smtClean="0"/>
              <a:t>+ </a:t>
            </a:r>
            <a:r>
              <a:rPr lang="de-DE" dirty="0" smtClean="0"/>
              <a:t>Tdel3(0-&gt;1) </a:t>
            </a:r>
            <a:r>
              <a:rPr lang="de-DE" dirty="0"/>
              <a:t>+ </a:t>
            </a:r>
            <a:r>
              <a:rPr lang="de-DE" dirty="0" smtClean="0"/>
              <a:t>Tdel1(1-&gt;0) </a:t>
            </a:r>
            <a:r>
              <a:rPr lang="de-DE" dirty="0"/>
              <a:t>+ </a:t>
            </a:r>
            <a:r>
              <a:rPr lang="de-DE" dirty="0" smtClean="0"/>
              <a:t>Tdel2(1-&gt;0) </a:t>
            </a:r>
            <a:r>
              <a:rPr lang="de-DE" dirty="0"/>
              <a:t>+ </a:t>
            </a:r>
            <a:r>
              <a:rPr lang="de-DE" dirty="0" smtClean="0"/>
              <a:t>Tdel3(1-&gt;0) 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25146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493703" y="35052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807903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2341303" y="42672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2341303" y="3505200"/>
            <a:ext cx="533400" cy="762000"/>
            <a:chOff x="1524000" y="3048000"/>
            <a:chExt cx="533400" cy="762000"/>
          </a:xfrm>
        </p:grpSpPr>
        <p:grpSp>
          <p:nvGrpSpPr>
            <p:cNvPr id="84" name="Gruppieren 8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5" name="Ellipse 8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5" name="Gerade Verbindung 94"/>
          <p:cNvCxnSpPr/>
          <p:nvPr/>
        </p:nvCxnSpPr>
        <p:spPr bwMode="auto">
          <a:xfrm>
            <a:off x="2341303" y="3886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2895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602297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581400" y="35052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3429000" y="42672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>
            <a:off x="3429000" y="3505200"/>
            <a:ext cx="533400" cy="762000"/>
            <a:chOff x="1524000" y="3048000"/>
            <a:chExt cx="533400" cy="762000"/>
          </a:xfrm>
        </p:grpSpPr>
        <p:grpSp>
          <p:nvGrpSpPr>
            <p:cNvPr id="120" name="Gruppieren 1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1" name="Ellipse 1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55" name="Gerade Verbindung 154"/>
          <p:cNvCxnSpPr/>
          <p:nvPr/>
        </p:nvCxnSpPr>
        <p:spPr bwMode="auto">
          <a:xfrm>
            <a:off x="3429000" y="3886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H="1">
            <a:off x="3983297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4724400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703503" y="35052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9" name="Gruppieren 158"/>
          <p:cNvGrpSpPr/>
          <p:nvPr/>
        </p:nvGrpSpPr>
        <p:grpSpPr>
          <a:xfrm>
            <a:off x="4551103" y="4267200"/>
            <a:ext cx="533400" cy="762000"/>
            <a:chOff x="1600200" y="4419600"/>
            <a:chExt cx="533400" cy="762000"/>
          </a:xfrm>
        </p:grpSpPr>
        <p:sp>
          <p:nvSpPr>
            <p:cNvPr id="16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8" name="Gruppieren 167"/>
          <p:cNvGrpSpPr/>
          <p:nvPr/>
        </p:nvGrpSpPr>
        <p:grpSpPr>
          <a:xfrm>
            <a:off x="4551103" y="3505200"/>
            <a:ext cx="533400" cy="762000"/>
            <a:chOff x="1524000" y="3048000"/>
            <a:chExt cx="533400" cy="762000"/>
          </a:xfrm>
        </p:grpSpPr>
        <p:grpSp>
          <p:nvGrpSpPr>
            <p:cNvPr id="169" name="Gruppieren 168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7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0" name="Ellipse 16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79" name="Gerade Verbindung 178"/>
          <p:cNvCxnSpPr/>
          <p:nvPr/>
        </p:nvCxnSpPr>
        <p:spPr bwMode="auto">
          <a:xfrm>
            <a:off x="4551103" y="3886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H="1">
            <a:off x="51054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2672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5812097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5791200" y="35052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5638800" y="4267200"/>
            <a:ext cx="533400" cy="762000"/>
            <a:chOff x="1600200" y="4419600"/>
            <a:chExt cx="533400" cy="762000"/>
          </a:xfrm>
        </p:grpSpPr>
        <p:sp>
          <p:nvSpPr>
            <p:cNvPr id="11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8" name="Gruppieren 117"/>
          <p:cNvGrpSpPr/>
          <p:nvPr/>
        </p:nvGrpSpPr>
        <p:grpSpPr>
          <a:xfrm>
            <a:off x="5638800" y="3505200"/>
            <a:ext cx="533400" cy="762000"/>
            <a:chOff x="1524000" y="3048000"/>
            <a:chExt cx="533400" cy="762000"/>
          </a:xfrm>
        </p:grpSpPr>
        <p:grpSp>
          <p:nvGrpSpPr>
            <p:cNvPr id="124" name="Gruppieren 12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5" name="Ellipse 12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4" name="Gerade Verbindung 133"/>
          <p:cNvCxnSpPr/>
          <p:nvPr/>
        </p:nvCxnSpPr>
        <p:spPr bwMode="auto">
          <a:xfrm>
            <a:off x="5638800" y="3886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6193097" y="4267200"/>
            <a:ext cx="58870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>
            <a:off x="7924800" y="42672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6955097" y="5029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934200" y="35052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2" name="Gruppieren 141"/>
          <p:cNvGrpSpPr/>
          <p:nvPr/>
        </p:nvGrpSpPr>
        <p:grpSpPr>
          <a:xfrm>
            <a:off x="6781800" y="4267200"/>
            <a:ext cx="533400" cy="762000"/>
            <a:chOff x="1600200" y="4419600"/>
            <a:chExt cx="533400" cy="762000"/>
          </a:xfrm>
        </p:grpSpPr>
        <p:sp>
          <p:nvSpPr>
            <p:cNvPr id="1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" name="Gruppieren 183"/>
          <p:cNvGrpSpPr/>
          <p:nvPr/>
        </p:nvGrpSpPr>
        <p:grpSpPr>
          <a:xfrm>
            <a:off x="6781800" y="3505200"/>
            <a:ext cx="533400" cy="762000"/>
            <a:chOff x="1524000" y="3048000"/>
            <a:chExt cx="533400" cy="762000"/>
          </a:xfrm>
        </p:grpSpPr>
        <p:grpSp>
          <p:nvGrpSpPr>
            <p:cNvPr id="185" name="Gruppieren 18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8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6" name="Ellipse 18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95" name="Gerade Verbindung 194"/>
          <p:cNvCxnSpPr/>
          <p:nvPr/>
        </p:nvCxnSpPr>
        <p:spPr bwMode="auto">
          <a:xfrm>
            <a:off x="6781800" y="3886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 flipH="1">
            <a:off x="7336097" y="4267200"/>
            <a:ext cx="58870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mit Pfeil 225"/>
          <p:cNvCxnSpPr/>
          <p:nvPr/>
        </p:nvCxnSpPr>
        <p:spPr bwMode="auto">
          <a:xfrm>
            <a:off x="7924800" y="42672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r Verbinder 2"/>
          <p:cNvCxnSpPr/>
          <p:nvPr/>
        </p:nvCxnSpPr>
        <p:spPr bwMode="auto">
          <a:xfrm flipH="1">
            <a:off x="1828800" y="5486400"/>
            <a:ext cx="609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sp>
        <p:nvSpPr>
          <p:cNvPr id="136" name="Gleichschenkliges Dreieck 135"/>
          <p:cNvSpPr/>
          <p:nvPr/>
        </p:nvSpPr>
        <p:spPr bwMode="auto">
          <a:xfrm rot="5400000">
            <a:off x="6819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7" name="Ellipse 136"/>
          <p:cNvSpPr/>
          <p:nvPr/>
        </p:nvSpPr>
        <p:spPr bwMode="auto">
          <a:xfrm>
            <a:off x="7543800" y="2667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8" name="Gerader Verbinder 137"/>
          <p:cNvCxnSpPr>
            <a:stCxn id="136" idx="3"/>
            <a:endCxn id="204" idx="0"/>
          </p:cNvCxnSpPr>
          <p:nvPr/>
        </p:nvCxnSpPr>
        <p:spPr bwMode="auto">
          <a:xfrm flipH="1">
            <a:off x="6248400" y="2743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r Verbinder 138"/>
          <p:cNvCxnSpPr/>
          <p:nvPr/>
        </p:nvCxnSpPr>
        <p:spPr bwMode="auto">
          <a:xfrm flipH="1">
            <a:off x="76962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Gleichschenkliges Dreieck 180"/>
          <p:cNvSpPr/>
          <p:nvPr/>
        </p:nvSpPr>
        <p:spPr bwMode="auto">
          <a:xfrm rot="5400000">
            <a:off x="41529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cxnSp>
        <p:nvCxnSpPr>
          <p:cNvPr id="197" name="Gerader Verbinder 196"/>
          <p:cNvCxnSpPr>
            <a:stCxn id="204" idx="3"/>
          </p:cNvCxnSpPr>
          <p:nvPr/>
        </p:nvCxnSpPr>
        <p:spPr bwMode="auto">
          <a:xfrm flipH="1">
            <a:off x="4876800" y="2743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r Verbinder 197"/>
          <p:cNvCxnSpPr/>
          <p:nvPr/>
        </p:nvCxnSpPr>
        <p:spPr bwMode="auto">
          <a:xfrm flipV="1">
            <a:off x="82296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r Verbinder 198"/>
          <p:cNvCxnSpPr/>
          <p:nvPr/>
        </p:nvCxnSpPr>
        <p:spPr bwMode="auto">
          <a:xfrm flipH="1">
            <a:off x="3505200" y="1752600"/>
            <a:ext cx="472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r Verbinder 199"/>
          <p:cNvCxnSpPr/>
          <p:nvPr/>
        </p:nvCxnSpPr>
        <p:spPr bwMode="auto">
          <a:xfrm flipV="1">
            <a:off x="3505200" y="1752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" name="Textfeld 200"/>
          <p:cNvSpPr txBox="1"/>
          <p:nvPr/>
        </p:nvSpPr>
        <p:spPr>
          <a:xfrm>
            <a:off x="6477000" y="2514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02" name="Textfeld 201"/>
          <p:cNvSpPr txBox="1"/>
          <p:nvPr/>
        </p:nvSpPr>
        <p:spPr>
          <a:xfrm>
            <a:off x="7772400" y="2514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03" name="Textfeld 202"/>
          <p:cNvSpPr txBox="1"/>
          <p:nvPr/>
        </p:nvSpPr>
        <p:spPr>
          <a:xfrm>
            <a:off x="49530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04" name="Gleichschenkliges Dreieck 203"/>
          <p:cNvSpPr/>
          <p:nvPr/>
        </p:nvSpPr>
        <p:spPr bwMode="auto">
          <a:xfrm rot="5400000">
            <a:off x="5524500" y="24003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cxnSp>
        <p:nvCxnSpPr>
          <p:cNvPr id="205" name="Gerader Verbinder 204"/>
          <p:cNvCxnSpPr/>
          <p:nvPr/>
        </p:nvCxnSpPr>
        <p:spPr bwMode="auto">
          <a:xfrm flipH="1">
            <a:off x="3505200" y="2743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" name="Gleichschenkliges Dreieck 205"/>
          <p:cNvSpPr/>
          <p:nvPr/>
        </p:nvSpPr>
        <p:spPr bwMode="auto">
          <a:xfrm rot="5400000">
            <a:off x="2057400" y="3276600"/>
            <a:ext cx="2438400" cy="1981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7" name="Gleichschenkliges Dreieck 206"/>
          <p:cNvSpPr/>
          <p:nvPr/>
        </p:nvSpPr>
        <p:spPr bwMode="auto">
          <a:xfrm rot="5400000">
            <a:off x="4191000" y="3276600"/>
            <a:ext cx="2438400" cy="19812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3276600" y="2895600"/>
            <a:ext cx="8382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mit Pfeil 207"/>
          <p:cNvCxnSpPr/>
          <p:nvPr/>
        </p:nvCxnSpPr>
        <p:spPr bwMode="auto">
          <a:xfrm flipV="1">
            <a:off x="4648200" y="2895600"/>
            <a:ext cx="8382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 flipV="1">
            <a:off x="7315200" y="30480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253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Nachteil: viele Leitungen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506881" y="41148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3962400" y="41910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9" idx="0"/>
          </p:cNvCxnSpPr>
          <p:nvPr/>
        </p:nvCxnSpPr>
        <p:spPr bwMode="auto">
          <a:xfrm flipH="1">
            <a:off x="4114800" y="2286000"/>
            <a:ext cx="9906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4343400" y="1828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1981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343400" y="1828800"/>
            <a:ext cx="3048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514600" y="48768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flipH="1">
            <a:off x="3886200" y="4800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3962400" y="4876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sp>
        <p:nvSpPr>
          <p:cNvPr id="33" name="Ellipse 32"/>
          <p:cNvSpPr/>
          <p:nvPr/>
        </p:nvSpPr>
        <p:spPr bwMode="auto">
          <a:xfrm>
            <a:off x="4191000" y="46482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4648200" y="58674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800600" y="5943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638800" y="6400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5486400" y="6324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5105400" y="60960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5257800" y="6172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H="1" flipV="1">
            <a:off x="4419600" y="5181600"/>
            <a:ext cx="3810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3629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err="1" smtClean="0"/>
              <a:t>Tdel</a:t>
            </a:r>
            <a:r>
              <a:rPr lang="de-DE" dirty="0" smtClean="0"/>
              <a:t> eines </a:t>
            </a:r>
            <a:r>
              <a:rPr lang="de-DE" dirty="0" err="1" smtClean="0"/>
              <a:t>Buffers</a:t>
            </a:r>
            <a:r>
              <a:rPr lang="de-DE" dirty="0" smtClean="0"/>
              <a:t> ist etwa 2 Zeitkonstante für 0-&gt;1 und 1-&gt;0 Änderung  </a:t>
            </a:r>
          </a:p>
          <a:p>
            <a:r>
              <a:rPr lang="de-DE" dirty="0" smtClean="0"/>
              <a:t>Vorlesung2: T </a:t>
            </a:r>
            <a:r>
              <a:rPr lang="de-DE" dirty="0"/>
              <a:t>~ 4 * C / (µ Cox W/L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Tdel_buffer</a:t>
            </a:r>
            <a:r>
              <a:rPr lang="de-DE" dirty="0" smtClean="0"/>
              <a:t> </a:t>
            </a:r>
            <a:r>
              <a:rPr lang="de-DE" dirty="0"/>
              <a:t>~ </a:t>
            </a:r>
            <a:r>
              <a:rPr lang="de-DE" dirty="0" smtClean="0"/>
              <a:t>C </a:t>
            </a:r>
            <a:r>
              <a:rPr lang="de-DE" dirty="0"/>
              <a:t>/ (</a:t>
            </a:r>
            <a:r>
              <a:rPr lang="de-DE" dirty="0" smtClean="0"/>
              <a:t>µ</a:t>
            </a:r>
            <a:r>
              <a:rPr lang="de-DE" baseline="-25000" dirty="0"/>
              <a:t>n</a:t>
            </a:r>
            <a:r>
              <a:rPr lang="de-DE" dirty="0" smtClean="0"/>
              <a:t> </a:t>
            </a:r>
            <a:r>
              <a:rPr lang="de-DE" dirty="0"/>
              <a:t>Cox W/L</a:t>
            </a:r>
            <a:r>
              <a:rPr lang="de-DE" dirty="0" smtClean="0"/>
              <a:t>) + </a:t>
            </a:r>
            <a:r>
              <a:rPr lang="de-DE" dirty="0"/>
              <a:t>C / (</a:t>
            </a:r>
            <a:r>
              <a:rPr lang="de-DE" dirty="0" smtClean="0"/>
              <a:t>µ</a:t>
            </a:r>
            <a:r>
              <a:rPr lang="de-DE" baseline="-25000" dirty="0" smtClean="0"/>
              <a:t>p</a:t>
            </a:r>
            <a:r>
              <a:rPr lang="de-DE" dirty="0" smtClean="0"/>
              <a:t> </a:t>
            </a:r>
            <a:r>
              <a:rPr lang="de-DE" dirty="0"/>
              <a:t>Cox W/L</a:t>
            </a:r>
            <a:r>
              <a:rPr lang="de-DE" dirty="0" smtClean="0"/>
              <a:t>) 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cxnSp>
        <p:nvCxnSpPr>
          <p:cNvPr id="108" name="Gerade Verbindung 57"/>
          <p:cNvCxnSpPr/>
          <p:nvPr/>
        </p:nvCxnSpPr>
        <p:spPr bwMode="auto">
          <a:xfrm>
            <a:off x="2459297" y="4876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58"/>
          <p:cNvCxnSpPr/>
          <p:nvPr/>
        </p:nvCxnSpPr>
        <p:spPr bwMode="auto">
          <a:xfrm>
            <a:off x="2438400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0" name="Gruppieren 109"/>
          <p:cNvGrpSpPr/>
          <p:nvPr/>
        </p:nvGrpSpPr>
        <p:grpSpPr>
          <a:xfrm>
            <a:off x="2286000" y="4114800"/>
            <a:ext cx="533400" cy="762000"/>
            <a:chOff x="1600200" y="4419600"/>
            <a:chExt cx="533400" cy="762000"/>
          </a:xfrm>
        </p:grpSpPr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>
            <a:off x="2286000" y="3352800"/>
            <a:ext cx="533400" cy="762000"/>
            <a:chOff x="1524000" y="3048000"/>
            <a:chExt cx="533400" cy="762000"/>
          </a:xfrm>
        </p:grpSpPr>
        <p:grpSp>
          <p:nvGrpSpPr>
            <p:cNvPr id="120" name="Gruppieren 1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2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1" name="Ellipse 1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0" name="Gerade Verbindung 94"/>
          <p:cNvCxnSpPr/>
          <p:nvPr/>
        </p:nvCxnSpPr>
        <p:spPr bwMode="auto">
          <a:xfrm>
            <a:off x="2286000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95"/>
          <p:cNvCxnSpPr/>
          <p:nvPr/>
        </p:nvCxnSpPr>
        <p:spPr bwMode="auto">
          <a:xfrm flipH="1">
            <a:off x="2819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4"/>
          <p:cNvCxnSpPr/>
          <p:nvPr/>
        </p:nvCxnSpPr>
        <p:spPr bwMode="auto">
          <a:xfrm>
            <a:off x="3352800" y="4114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9"/>
          <p:cNvCxnSpPr/>
          <p:nvPr/>
        </p:nvCxnSpPr>
        <p:spPr bwMode="auto">
          <a:xfrm flipH="1">
            <a:off x="31242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96"/>
          <p:cNvCxnSpPr/>
          <p:nvPr/>
        </p:nvCxnSpPr>
        <p:spPr bwMode="auto">
          <a:xfrm flipH="1">
            <a:off x="3124200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207"/>
          <p:cNvCxnSpPr/>
          <p:nvPr/>
        </p:nvCxnSpPr>
        <p:spPr bwMode="auto">
          <a:xfrm>
            <a:off x="33528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208"/>
          <p:cNvCxnSpPr/>
          <p:nvPr/>
        </p:nvCxnSpPr>
        <p:spPr bwMode="auto">
          <a:xfrm flipH="1">
            <a:off x="32004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r Verbinder 2"/>
          <p:cNvCxnSpPr/>
          <p:nvPr/>
        </p:nvCxnSpPr>
        <p:spPr bwMode="auto">
          <a:xfrm flipH="1">
            <a:off x="1371600" y="4114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r Verbinder 137"/>
          <p:cNvCxnSpPr>
            <a:stCxn id="141" idx="3"/>
          </p:cNvCxnSpPr>
          <p:nvPr/>
        </p:nvCxnSpPr>
        <p:spPr bwMode="auto">
          <a:xfrm flipH="1">
            <a:off x="4953000" y="4114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Gleichschenkliges Dreieck 138"/>
          <p:cNvSpPr/>
          <p:nvPr/>
        </p:nvSpPr>
        <p:spPr bwMode="auto">
          <a:xfrm rot="5400000">
            <a:off x="647700" y="37719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1" name="Gleichschenkliges Dreieck 140"/>
          <p:cNvSpPr/>
          <p:nvPr/>
        </p:nvSpPr>
        <p:spPr bwMode="auto">
          <a:xfrm rot="5400000">
            <a:off x="5905500" y="3771900"/>
            <a:ext cx="762000" cy="685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" name="Gerade Verbindung 57"/>
          <p:cNvCxnSpPr/>
          <p:nvPr/>
        </p:nvCxnSpPr>
        <p:spPr bwMode="auto">
          <a:xfrm>
            <a:off x="4059497" y="4876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58"/>
          <p:cNvCxnSpPr/>
          <p:nvPr/>
        </p:nvCxnSpPr>
        <p:spPr bwMode="auto">
          <a:xfrm>
            <a:off x="4038600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5" name="Gruppieren 144"/>
          <p:cNvGrpSpPr/>
          <p:nvPr/>
        </p:nvGrpSpPr>
        <p:grpSpPr>
          <a:xfrm>
            <a:off x="3886200" y="4114800"/>
            <a:ext cx="533400" cy="762000"/>
            <a:chOff x="1600200" y="4419600"/>
            <a:chExt cx="533400" cy="762000"/>
          </a:xfrm>
        </p:grpSpPr>
        <p:sp>
          <p:nvSpPr>
            <p:cNvPr id="14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5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4" name="Gruppieren 153"/>
          <p:cNvGrpSpPr/>
          <p:nvPr/>
        </p:nvGrpSpPr>
        <p:grpSpPr>
          <a:xfrm>
            <a:off x="3886200" y="3352800"/>
            <a:ext cx="533400" cy="762000"/>
            <a:chOff x="1524000" y="3048000"/>
            <a:chExt cx="533400" cy="762000"/>
          </a:xfrm>
        </p:grpSpPr>
        <p:grpSp>
          <p:nvGrpSpPr>
            <p:cNvPr id="155" name="Gruppieren 15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6" name="Ellipse 15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65" name="Gerade Verbindung 94"/>
          <p:cNvCxnSpPr/>
          <p:nvPr/>
        </p:nvCxnSpPr>
        <p:spPr bwMode="auto">
          <a:xfrm>
            <a:off x="3886200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95"/>
          <p:cNvCxnSpPr/>
          <p:nvPr/>
        </p:nvCxnSpPr>
        <p:spPr bwMode="auto">
          <a:xfrm flipH="1">
            <a:off x="4419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4"/>
          <p:cNvCxnSpPr/>
          <p:nvPr/>
        </p:nvCxnSpPr>
        <p:spPr bwMode="auto">
          <a:xfrm>
            <a:off x="4953000" y="4114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9"/>
          <p:cNvCxnSpPr/>
          <p:nvPr/>
        </p:nvCxnSpPr>
        <p:spPr bwMode="auto">
          <a:xfrm flipH="1">
            <a:off x="47244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96"/>
          <p:cNvCxnSpPr/>
          <p:nvPr/>
        </p:nvCxnSpPr>
        <p:spPr bwMode="auto">
          <a:xfrm flipH="1">
            <a:off x="4724400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207"/>
          <p:cNvCxnSpPr/>
          <p:nvPr/>
        </p:nvCxnSpPr>
        <p:spPr bwMode="auto">
          <a:xfrm>
            <a:off x="49530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208"/>
          <p:cNvCxnSpPr/>
          <p:nvPr/>
        </p:nvCxnSpPr>
        <p:spPr bwMode="auto">
          <a:xfrm flipH="1">
            <a:off x="48006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95"/>
          <p:cNvCxnSpPr/>
          <p:nvPr/>
        </p:nvCxnSpPr>
        <p:spPr bwMode="auto">
          <a:xfrm flipH="1">
            <a:off x="33528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Gleichschenkliges Dreieck 5"/>
          <p:cNvSpPr/>
          <p:nvPr/>
        </p:nvSpPr>
        <p:spPr bwMode="auto">
          <a:xfrm rot="5400000">
            <a:off x="1752600" y="2209800"/>
            <a:ext cx="3962400" cy="38100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4953000" y="4800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3352800" y="4800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570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Wie wird die Frequenz geändert</a:t>
            </a:r>
            <a:r>
              <a:rPr lang="de-DE" dirty="0" smtClean="0"/>
              <a:t>?</a:t>
            </a:r>
          </a:p>
          <a:p>
            <a:r>
              <a:rPr lang="de-DE" dirty="0" smtClean="0"/>
              <a:t>Lösung 1: variable Kondensatoren</a:t>
            </a:r>
          </a:p>
          <a:p>
            <a:r>
              <a:rPr lang="de-DE" dirty="0" err="1"/>
              <a:t>Tdel_buffer</a:t>
            </a:r>
            <a:r>
              <a:rPr lang="de-DE" dirty="0"/>
              <a:t> </a:t>
            </a:r>
            <a:r>
              <a:rPr lang="de-DE" dirty="0"/>
              <a:t>~ </a:t>
            </a:r>
            <a:r>
              <a:rPr lang="de-DE" dirty="0" smtClean="0"/>
              <a:t>C </a:t>
            </a:r>
            <a:r>
              <a:rPr lang="de-DE" dirty="0"/>
              <a:t>/ (</a:t>
            </a:r>
            <a:r>
              <a:rPr lang="de-DE" dirty="0" smtClean="0"/>
              <a:t>µ</a:t>
            </a:r>
            <a:r>
              <a:rPr lang="de-DE" baseline="-25000" dirty="0"/>
              <a:t>n</a:t>
            </a:r>
            <a:r>
              <a:rPr lang="de-DE" dirty="0" smtClean="0"/>
              <a:t> </a:t>
            </a:r>
            <a:r>
              <a:rPr lang="de-DE" dirty="0"/>
              <a:t>Cox W/L</a:t>
            </a:r>
            <a:r>
              <a:rPr lang="de-DE" dirty="0" smtClean="0"/>
              <a:t>) + </a:t>
            </a:r>
            <a:r>
              <a:rPr lang="de-DE" dirty="0"/>
              <a:t>C / (</a:t>
            </a:r>
            <a:r>
              <a:rPr lang="de-DE" dirty="0" smtClean="0"/>
              <a:t>µ</a:t>
            </a:r>
            <a:r>
              <a:rPr lang="de-DE" baseline="-25000" dirty="0" smtClean="0"/>
              <a:t>p</a:t>
            </a:r>
            <a:r>
              <a:rPr lang="de-DE" dirty="0" smtClean="0"/>
              <a:t> </a:t>
            </a:r>
            <a:r>
              <a:rPr lang="de-DE" dirty="0"/>
              <a:t>Cox W/L</a:t>
            </a:r>
            <a:r>
              <a:rPr lang="de-DE" dirty="0" smtClean="0"/>
              <a:t>) 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cxnSp>
        <p:nvCxnSpPr>
          <p:cNvPr id="74" name="Gerade Verbindung mit Pfeil 73"/>
          <p:cNvCxnSpPr/>
          <p:nvPr/>
        </p:nvCxnSpPr>
        <p:spPr bwMode="auto">
          <a:xfrm flipH="1">
            <a:off x="2133600" y="48768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3886200" y="5791200"/>
            <a:ext cx="169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Variabler Kondensator</a:t>
            </a:r>
            <a:endParaRPr lang="de-DE" dirty="0"/>
          </a:p>
        </p:txBody>
      </p:sp>
      <p:cxnSp>
        <p:nvCxnSpPr>
          <p:cNvPr id="77" name="Gerade Verbindung 262"/>
          <p:cNvCxnSpPr/>
          <p:nvPr/>
        </p:nvCxnSpPr>
        <p:spPr bwMode="auto">
          <a:xfrm flipH="1">
            <a:off x="67818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263"/>
          <p:cNvCxnSpPr/>
          <p:nvPr/>
        </p:nvCxnSpPr>
        <p:spPr bwMode="auto">
          <a:xfrm flipH="1">
            <a:off x="65532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264"/>
          <p:cNvCxnSpPr/>
          <p:nvPr/>
        </p:nvCxnSpPr>
        <p:spPr bwMode="auto">
          <a:xfrm flipH="1">
            <a:off x="65532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265"/>
          <p:cNvCxnSpPr/>
          <p:nvPr/>
        </p:nvCxnSpPr>
        <p:spPr bwMode="auto">
          <a:xfrm flipH="1">
            <a:off x="67818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268"/>
          <p:cNvCxnSpPr/>
          <p:nvPr/>
        </p:nvCxnSpPr>
        <p:spPr bwMode="auto">
          <a:xfrm flipH="1">
            <a:off x="66294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269"/>
          <p:cNvCxnSpPr/>
          <p:nvPr/>
        </p:nvCxnSpPr>
        <p:spPr bwMode="auto">
          <a:xfrm flipH="1">
            <a:off x="67818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270"/>
          <p:cNvCxnSpPr/>
          <p:nvPr/>
        </p:nvCxnSpPr>
        <p:spPr bwMode="auto">
          <a:xfrm flipH="1">
            <a:off x="73914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271"/>
          <p:cNvCxnSpPr/>
          <p:nvPr/>
        </p:nvCxnSpPr>
        <p:spPr bwMode="auto">
          <a:xfrm flipH="1">
            <a:off x="71628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272"/>
          <p:cNvCxnSpPr/>
          <p:nvPr/>
        </p:nvCxnSpPr>
        <p:spPr bwMode="auto">
          <a:xfrm flipH="1">
            <a:off x="71628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273"/>
          <p:cNvCxnSpPr/>
          <p:nvPr/>
        </p:nvCxnSpPr>
        <p:spPr bwMode="auto">
          <a:xfrm flipH="1">
            <a:off x="73914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274"/>
          <p:cNvCxnSpPr/>
          <p:nvPr/>
        </p:nvCxnSpPr>
        <p:spPr bwMode="auto">
          <a:xfrm flipH="1">
            <a:off x="72390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275"/>
          <p:cNvCxnSpPr/>
          <p:nvPr/>
        </p:nvCxnSpPr>
        <p:spPr bwMode="auto">
          <a:xfrm flipH="1">
            <a:off x="73914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276"/>
          <p:cNvCxnSpPr/>
          <p:nvPr/>
        </p:nvCxnSpPr>
        <p:spPr bwMode="auto">
          <a:xfrm flipH="1">
            <a:off x="80010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277"/>
          <p:cNvCxnSpPr/>
          <p:nvPr/>
        </p:nvCxnSpPr>
        <p:spPr bwMode="auto">
          <a:xfrm flipH="1">
            <a:off x="77724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278"/>
          <p:cNvCxnSpPr/>
          <p:nvPr/>
        </p:nvCxnSpPr>
        <p:spPr bwMode="auto">
          <a:xfrm flipH="1">
            <a:off x="77724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279"/>
          <p:cNvCxnSpPr/>
          <p:nvPr/>
        </p:nvCxnSpPr>
        <p:spPr bwMode="auto">
          <a:xfrm flipH="1">
            <a:off x="80010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280"/>
          <p:cNvCxnSpPr/>
          <p:nvPr/>
        </p:nvCxnSpPr>
        <p:spPr bwMode="auto">
          <a:xfrm flipH="1">
            <a:off x="78486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281"/>
          <p:cNvCxnSpPr/>
          <p:nvPr/>
        </p:nvCxnSpPr>
        <p:spPr bwMode="auto">
          <a:xfrm flipH="1">
            <a:off x="80010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282"/>
          <p:cNvCxnSpPr/>
          <p:nvPr/>
        </p:nvCxnSpPr>
        <p:spPr bwMode="auto">
          <a:xfrm flipH="1">
            <a:off x="87630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283"/>
          <p:cNvCxnSpPr/>
          <p:nvPr/>
        </p:nvCxnSpPr>
        <p:spPr bwMode="auto">
          <a:xfrm flipH="1">
            <a:off x="85344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284"/>
          <p:cNvCxnSpPr/>
          <p:nvPr/>
        </p:nvCxnSpPr>
        <p:spPr bwMode="auto">
          <a:xfrm flipH="1">
            <a:off x="85344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285"/>
          <p:cNvCxnSpPr/>
          <p:nvPr/>
        </p:nvCxnSpPr>
        <p:spPr bwMode="auto">
          <a:xfrm flipH="1">
            <a:off x="87630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286"/>
          <p:cNvCxnSpPr/>
          <p:nvPr/>
        </p:nvCxnSpPr>
        <p:spPr bwMode="auto">
          <a:xfrm flipH="1">
            <a:off x="86106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287"/>
          <p:cNvCxnSpPr/>
          <p:nvPr/>
        </p:nvCxnSpPr>
        <p:spPr bwMode="auto">
          <a:xfrm flipH="1">
            <a:off x="87630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64008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mit Pfeil 101"/>
          <p:cNvCxnSpPr/>
          <p:nvPr/>
        </p:nvCxnSpPr>
        <p:spPr bwMode="auto">
          <a:xfrm>
            <a:off x="70104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48"/>
          <p:cNvCxnSpPr/>
          <p:nvPr/>
        </p:nvCxnSpPr>
        <p:spPr bwMode="auto">
          <a:xfrm>
            <a:off x="64008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289"/>
          <p:cNvCxnSpPr/>
          <p:nvPr/>
        </p:nvCxnSpPr>
        <p:spPr bwMode="auto">
          <a:xfrm>
            <a:off x="70104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mit Pfeil 104"/>
          <p:cNvCxnSpPr/>
          <p:nvPr/>
        </p:nvCxnSpPr>
        <p:spPr bwMode="auto">
          <a:xfrm>
            <a:off x="76200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291"/>
          <p:cNvCxnSpPr/>
          <p:nvPr/>
        </p:nvCxnSpPr>
        <p:spPr bwMode="auto">
          <a:xfrm>
            <a:off x="76200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mit Pfeil 106"/>
          <p:cNvCxnSpPr/>
          <p:nvPr/>
        </p:nvCxnSpPr>
        <p:spPr bwMode="auto">
          <a:xfrm>
            <a:off x="83820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293"/>
          <p:cNvCxnSpPr/>
          <p:nvPr/>
        </p:nvCxnSpPr>
        <p:spPr bwMode="auto">
          <a:xfrm>
            <a:off x="83820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50"/>
          <p:cNvCxnSpPr/>
          <p:nvPr/>
        </p:nvCxnSpPr>
        <p:spPr bwMode="auto">
          <a:xfrm>
            <a:off x="5410200" y="1828800"/>
            <a:ext cx="3352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echteck 141"/>
          <p:cNvSpPr/>
          <p:nvPr/>
        </p:nvSpPr>
        <p:spPr bwMode="auto">
          <a:xfrm>
            <a:off x="6172200" y="3962400"/>
            <a:ext cx="2362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Dekoder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7" name="Gerade Verbindung mit Pfeil 176"/>
          <p:cNvCxnSpPr>
            <a:endCxn id="142" idx="1"/>
          </p:cNvCxnSpPr>
          <p:nvPr/>
        </p:nvCxnSpPr>
        <p:spPr bwMode="auto">
          <a:xfrm>
            <a:off x="5562600" y="4343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55"/>
          <p:cNvCxnSpPr/>
          <p:nvPr/>
        </p:nvCxnSpPr>
        <p:spPr bwMode="auto">
          <a:xfrm flipH="1">
            <a:off x="5783855" y="4191000"/>
            <a:ext cx="159745" cy="29286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Textfeld 178"/>
          <p:cNvSpPr txBox="1"/>
          <p:nvPr/>
        </p:nvSpPr>
        <p:spPr>
          <a:xfrm>
            <a:off x="6172200" y="4800600"/>
            <a:ext cx="169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Variabler Kondensator</a:t>
            </a:r>
            <a:endParaRPr lang="de-DE" dirty="0"/>
          </a:p>
        </p:txBody>
      </p:sp>
      <p:cxnSp>
        <p:nvCxnSpPr>
          <p:cNvPr id="190" name="Gerade Verbindung 57"/>
          <p:cNvCxnSpPr/>
          <p:nvPr/>
        </p:nvCxnSpPr>
        <p:spPr bwMode="auto">
          <a:xfrm>
            <a:off x="1468697" y="4876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58"/>
          <p:cNvCxnSpPr/>
          <p:nvPr/>
        </p:nvCxnSpPr>
        <p:spPr bwMode="auto">
          <a:xfrm>
            <a:off x="1447800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Gruppieren 191"/>
          <p:cNvGrpSpPr/>
          <p:nvPr/>
        </p:nvGrpSpPr>
        <p:grpSpPr>
          <a:xfrm>
            <a:off x="1295400" y="4114800"/>
            <a:ext cx="533400" cy="762000"/>
            <a:chOff x="1600200" y="4419600"/>
            <a:chExt cx="533400" cy="762000"/>
          </a:xfrm>
        </p:grpSpPr>
        <p:sp>
          <p:nvSpPr>
            <p:cNvPr id="19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1" name="Gruppieren 200"/>
          <p:cNvGrpSpPr/>
          <p:nvPr/>
        </p:nvGrpSpPr>
        <p:grpSpPr>
          <a:xfrm>
            <a:off x="1295400" y="3352800"/>
            <a:ext cx="533400" cy="762000"/>
            <a:chOff x="1524000" y="3048000"/>
            <a:chExt cx="533400" cy="762000"/>
          </a:xfrm>
        </p:grpSpPr>
        <p:grpSp>
          <p:nvGrpSpPr>
            <p:cNvPr id="202" name="Gruppieren 20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3" name="Ellipse 20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2" name="Gerade Verbindung 94"/>
          <p:cNvCxnSpPr/>
          <p:nvPr/>
        </p:nvCxnSpPr>
        <p:spPr bwMode="auto">
          <a:xfrm>
            <a:off x="1295400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95"/>
          <p:cNvCxnSpPr/>
          <p:nvPr/>
        </p:nvCxnSpPr>
        <p:spPr bwMode="auto">
          <a:xfrm flipH="1">
            <a:off x="18288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4"/>
          <p:cNvCxnSpPr/>
          <p:nvPr/>
        </p:nvCxnSpPr>
        <p:spPr bwMode="auto">
          <a:xfrm>
            <a:off x="2362200" y="4114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9"/>
          <p:cNvCxnSpPr/>
          <p:nvPr/>
        </p:nvCxnSpPr>
        <p:spPr bwMode="auto">
          <a:xfrm flipH="1">
            <a:off x="21336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196"/>
          <p:cNvCxnSpPr/>
          <p:nvPr/>
        </p:nvCxnSpPr>
        <p:spPr bwMode="auto">
          <a:xfrm flipH="1">
            <a:off x="2133600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207"/>
          <p:cNvCxnSpPr/>
          <p:nvPr/>
        </p:nvCxnSpPr>
        <p:spPr bwMode="auto">
          <a:xfrm>
            <a:off x="23622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Gerade Verbindung 208"/>
          <p:cNvCxnSpPr/>
          <p:nvPr/>
        </p:nvCxnSpPr>
        <p:spPr bwMode="auto">
          <a:xfrm flipH="1">
            <a:off x="22098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r Verbinder 218"/>
          <p:cNvCxnSpPr/>
          <p:nvPr/>
        </p:nvCxnSpPr>
        <p:spPr bwMode="auto">
          <a:xfrm flipH="1">
            <a:off x="381000" y="4114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r Verbinder 219"/>
          <p:cNvCxnSpPr/>
          <p:nvPr/>
        </p:nvCxnSpPr>
        <p:spPr bwMode="auto">
          <a:xfrm flipH="1">
            <a:off x="3962400" y="4114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57"/>
          <p:cNvCxnSpPr/>
          <p:nvPr/>
        </p:nvCxnSpPr>
        <p:spPr bwMode="auto">
          <a:xfrm>
            <a:off x="3068897" y="4876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58"/>
          <p:cNvCxnSpPr/>
          <p:nvPr/>
        </p:nvCxnSpPr>
        <p:spPr bwMode="auto">
          <a:xfrm>
            <a:off x="3048000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3" name="Gruppieren 222"/>
          <p:cNvGrpSpPr/>
          <p:nvPr/>
        </p:nvGrpSpPr>
        <p:grpSpPr>
          <a:xfrm>
            <a:off x="2895600" y="4114800"/>
            <a:ext cx="533400" cy="762000"/>
            <a:chOff x="1600200" y="4419600"/>
            <a:chExt cx="533400" cy="762000"/>
          </a:xfrm>
        </p:grpSpPr>
        <p:sp>
          <p:nvSpPr>
            <p:cNvPr id="22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2" name="Gruppieren 231"/>
          <p:cNvGrpSpPr/>
          <p:nvPr/>
        </p:nvGrpSpPr>
        <p:grpSpPr>
          <a:xfrm>
            <a:off x="2895600" y="3352800"/>
            <a:ext cx="533400" cy="762000"/>
            <a:chOff x="1524000" y="3048000"/>
            <a:chExt cx="533400" cy="762000"/>
          </a:xfrm>
        </p:grpSpPr>
        <p:grpSp>
          <p:nvGrpSpPr>
            <p:cNvPr id="233" name="Gruppieren 23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3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34" name="Ellipse 23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3" name="Gerade Verbindung 94"/>
          <p:cNvCxnSpPr/>
          <p:nvPr/>
        </p:nvCxnSpPr>
        <p:spPr bwMode="auto">
          <a:xfrm>
            <a:off x="2895600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95"/>
          <p:cNvCxnSpPr/>
          <p:nvPr/>
        </p:nvCxnSpPr>
        <p:spPr bwMode="auto">
          <a:xfrm flipH="1">
            <a:off x="34290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4"/>
          <p:cNvCxnSpPr/>
          <p:nvPr/>
        </p:nvCxnSpPr>
        <p:spPr bwMode="auto">
          <a:xfrm>
            <a:off x="3962400" y="4114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9"/>
          <p:cNvCxnSpPr/>
          <p:nvPr/>
        </p:nvCxnSpPr>
        <p:spPr bwMode="auto">
          <a:xfrm flipH="1">
            <a:off x="37338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196"/>
          <p:cNvCxnSpPr/>
          <p:nvPr/>
        </p:nvCxnSpPr>
        <p:spPr bwMode="auto">
          <a:xfrm flipH="1">
            <a:off x="3733800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Gerade Verbindung 207"/>
          <p:cNvCxnSpPr/>
          <p:nvPr/>
        </p:nvCxnSpPr>
        <p:spPr bwMode="auto">
          <a:xfrm>
            <a:off x="39624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Gerade Verbindung 208"/>
          <p:cNvCxnSpPr/>
          <p:nvPr/>
        </p:nvCxnSpPr>
        <p:spPr bwMode="auto">
          <a:xfrm flipH="1">
            <a:off x="38100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Gerade Verbindung 95"/>
          <p:cNvCxnSpPr/>
          <p:nvPr/>
        </p:nvCxnSpPr>
        <p:spPr bwMode="auto">
          <a:xfrm flipH="1">
            <a:off x="23622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mit Pfeil 250"/>
          <p:cNvCxnSpPr/>
          <p:nvPr/>
        </p:nvCxnSpPr>
        <p:spPr bwMode="auto">
          <a:xfrm flipH="1">
            <a:off x="3733800" y="48768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cxnSp>
        <p:nvCxnSpPr>
          <p:cNvPr id="108" name="Gerade Verbindung 208"/>
          <p:cNvCxnSpPr/>
          <p:nvPr/>
        </p:nvCxnSpPr>
        <p:spPr bwMode="auto">
          <a:xfrm flipH="1">
            <a:off x="66294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208"/>
          <p:cNvCxnSpPr/>
          <p:nvPr/>
        </p:nvCxnSpPr>
        <p:spPr bwMode="auto">
          <a:xfrm flipH="1">
            <a:off x="72390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208"/>
          <p:cNvCxnSpPr/>
          <p:nvPr/>
        </p:nvCxnSpPr>
        <p:spPr bwMode="auto">
          <a:xfrm flipH="1">
            <a:off x="78486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208"/>
          <p:cNvCxnSpPr/>
          <p:nvPr/>
        </p:nvCxnSpPr>
        <p:spPr bwMode="auto">
          <a:xfrm flipH="1">
            <a:off x="8610600" y="3352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hteck 4"/>
          <p:cNvSpPr/>
          <p:nvPr/>
        </p:nvSpPr>
        <p:spPr bwMode="auto">
          <a:xfrm>
            <a:off x="5715000" y="1752600"/>
            <a:ext cx="3352800" cy="3352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3657600" y="4038600"/>
            <a:ext cx="609600" cy="1752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 flipH="1">
            <a:off x="4419600" y="51054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377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Lösung 2: Inverter werden durch einen regelbaren Widerstand erweitert</a:t>
            </a:r>
          </a:p>
          <a:p>
            <a:r>
              <a:rPr lang="de-DE" dirty="0" err="1"/>
              <a:t>Tdel_buffer</a:t>
            </a:r>
            <a:r>
              <a:rPr lang="de-DE" dirty="0"/>
              <a:t> </a:t>
            </a:r>
            <a:r>
              <a:rPr lang="de-DE" dirty="0"/>
              <a:t>~ </a:t>
            </a:r>
            <a:r>
              <a:rPr lang="de-DE" dirty="0" smtClean="0"/>
              <a:t>RC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cxnSp>
        <p:nvCxnSpPr>
          <p:cNvPr id="190" name="Gerade Verbindung 57"/>
          <p:cNvCxnSpPr/>
          <p:nvPr/>
        </p:nvCxnSpPr>
        <p:spPr bwMode="auto">
          <a:xfrm>
            <a:off x="1468697" y="5638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58"/>
          <p:cNvCxnSpPr/>
          <p:nvPr/>
        </p:nvCxnSpPr>
        <p:spPr bwMode="auto">
          <a:xfrm>
            <a:off x="1447800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Gruppieren 191"/>
          <p:cNvGrpSpPr/>
          <p:nvPr/>
        </p:nvGrpSpPr>
        <p:grpSpPr>
          <a:xfrm>
            <a:off x="1295400" y="4114800"/>
            <a:ext cx="533400" cy="762000"/>
            <a:chOff x="1600200" y="4419600"/>
            <a:chExt cx="533400" cy="762000"/>
          </a:xfrm>
        </p:grpSpPr>
        <p:sp>
          <p:nvSpPr>
            <p:cNvPr id="19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1" name="Gruppieren 200"/>
          <p:cNvGrpSpPr/>
          <p:nvPr/>
        </p:nvGrpSpPr>
        <p:grpSpPr>
          <a:xfrm>
            <a:off x="1295400" y="3352800"/>
            <a:ext cx="533400" cy="762000"/>
            <a:chOff x="1524000" y="3048000"/>
            <a:chExt cx="533400" cy="762000"/>
          </a:xfrm>
        </p:grpSpPr>
        <p:grpSp>
          <p:nvGrpSpPr>
            <p:cNvPr id="202" name="Gruppieren 20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3" name="Ellipse 20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2" name="Gerade Verbindung 94"/>
          <p:cNvCxnSpPr/>
          <p:nvPr/>
        </p:nvCxnSpPr>
        <p:spPr bwMode="auto">
          <a:xfrm>
            <a:off x="1295400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95"/>
          <p:cNvCxnSpPr/>
          <p:nvPr/>
        </p:nvCxnSpPr>
        <p:spPr bwMode="auto">
          <a:xfrm flipH="1">
            <a:off x="18288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4"/>
          <p:cNvCxnSpPr/>
          <p:nvPr/>
        </p:nvCxnSpPr>
        <p:spPr bwMode="auto">
          <a:xfrm>
            <a:off x="2362200" y="4114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9"/>
          <p:cNvCxnSpPr/>
          <p:nvPr/>
        </p:nvCxnSpPr>
        <p:spPr bwMode="auto">
          <a:xfrm flipH="1">
            <a:off x="21336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196"/>
          <p:cNvCxnSpPr/>
          <p:nvPr/>
        </p:nvCxnSpPr>
        <p:spPr bwMode="auto">
          <a:xfrm flipH="1">
            <a:off x="2133600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207"/>
          <p:cNvCxnSpPr/>
          <p:nvPr/>
        </p:nvCxnSpPr>
        <p:spPr bwMode="auto">
          <a:xfrm>
            <a:off x="23622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Gerade Verbindung 208"/>
          <p:cNvCxnSpPr/>
          <p:nvPr/>
        </p:nvCxnSpPr>
        <p:spPr bwMode="auto">
          <a:xfrm flipH="1">
            <a:off x="22098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r Verbinder 218"/>
          <p:cNvCxnSpPr/>
          <p:nvPr/>
        </p:nvCxnSpPr>
        <p:spPr bwMode="auto">
          <a:xfrm flipH="1">
            <a:off x="381000" y="4114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r Verbinder 219"/>
          <p:cNvCxnSpPr/>
          <p:nvPr/>
        </p:nvCxnSpPr>
        <p:spPr bwMode="auto">
          <a:xfrm flipH="1">
            <a:off x="3962400" y="4114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57"/>
          <p:cNvCxnSpPr/>
          <p:nvPr/>
        </p:nvCxnSpPr>
        <p:spPr bwMode="auto">
          <a:xfrm>
            <a:off x="3068897" y="5638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58"/>
          <p:cNvCxnSpPr/>
          <p:nvPr/>
        </p:nvCxnSpPr>
        <p:spPr bwMode="auto">
          <a:xfrm>
            <a:off x="3048000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3" name="Gruppieren 222"/>
          <p:cNvGrpSpPr/>
          <p:nvPr/>
        </p:nvGrpSpPr>
        <p:grpSpPr>
          <a:xfrm>
            <a:off x="2895600" y="4114800"/>
            <a:ext cx="533400" cy="762000"/>
            <a:chOff x="1600200" y="4419600"/>
            <a:chExt cx="533400" cy="762000"/>
          </a:xfrm>
        </p:grpSpPr>
        <p:sp>
          <p:nvSpPr>
            <p:cNvPr id="22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2" name="Gruppieren 231"/>
          <p:cNvGrpSpPr/>
          <p:nvPr/>
        </p:nvGrpSpPr>
        <p:grpSpPr>
          <a:xfrm>
            <a:off x="2895600" y="3352800"/>
            <a:ext cx="533400" cy="762000"/>
            <a:chOff x="1524000" y="3048000"/>
            <a:chExt cx="533400" cy="762000"/>
          </a:xfrm>
        </p:grpSpPr>
        <p:grpSp>
          <p:nvGrpSpPr>
            <p:cNvPr id="233" name="Gruppieren 23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3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34" name="Ellipse 23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3" name="Gerade Verbindung 94"/>
          <p:cNvCxnSpPr/>
          <p:nvPr/>
        </p:nvCxnSpPr>
        <p:spPr bwMode="auto">
          <a:xfrm>
            <a:off x="2895600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95"/>
          <p:cNvCxnSpPr/>
          <p:nvPr/>
        </p:nvCxnSpPr>
        <p:spPr bwMode="auto">
          <a:xfrm flipH="1">
            <a:off x="34290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4"/>
          <p:cNvCxnSpPr/>
          <p:nvPr/>
        </p:nvCxnSpPr>
        <p:spPr bwMode="auto">
          <a:xfrm>
            <a:off x="3962400" y="4114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9"/>
          <p:cNvCxnSpPr/>
          <p:nvPr/>
        </p:nvCxnSpPr>
        <p:spPr bwMode="auto">
          <a:xfrm flipH="1">
            <a:off x="37338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196"/>
          <p:cNvCxnSpPr/>
          <p:nvPr/>
        </p:nvCxnSpPr>
        <p:spPr bwMode="auto">
          <a:xfrm flipH="1">
            <a:off x="3733800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Gerade Verbindung 207"/>
          <p:cNvCxnSpPr/>
          <p:nvPr/>
        </p:nvCxnSpPr>
        <p:spPr bwMode="auto">
          <a:xfrm>
            <a:off x="39624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Gerade Verbindung 208"/>
          <p:cNvCxnSpPr/>
          <p:nvPr/>
        </p:nvCxnSpPr>
        <p:spPr bwMode="auto">
          <a:xfrm flipH="1">
            <a:off x="38100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Gerade Verbindung 95"/>
          <p:cNvCxnSpPr/>
          <p:nvPr/>
        </p:nvCxnSpPr>
        <p:spPr bwMode="auto">
          <a:xfrm flipH="1">
            <a:off x="23622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1752600" y="4876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207"/>
          <p:cNvCxnSpPr>
            <a:stCxn id="2" idx="2"/>
          </p:cNvCxnSpPr>
          <p:nvPr/>
        </p:nvCxnSpPr>
        <p:spPr bwMode="auto">
          <a:xfrm>
            <a:off x="1828800" y="5410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Rechteck 108"/>
          <p:cNvSpPr/>
          <p:nvPr/>
        </p:nvSpPr>
        <p:spPr bwMode="auto">
          <a:xfrm>
            <a:off x="3352800" y="4876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207"/>
          <p:cNvCxnSpPr>
            <a:stCxn id="109" idx="2"/>
          </p:cNvCxnSpPr>
          <p:nvPr/>
        </p:nvCxnSpPr>
        <p:spPr bwMode="auto">
          <a:xfrm>
            <a:off x="3429000" y="5410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mit Pfeil 110"/>
          <p:cNvCxnSpPr/>
          <p:nvPr/>
        </p:nvCxnSpPr>
        <p:spPr bwMode="auto">
          <a:xfrm flipH="1">
            <a:off x="1600200" y="48768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mit Pfeil 111"/>
          <p:cNvCxnSpPr/>
          <p:nvPr/>
        </p:nvCxnSpPr>
        <p:spPr bwMode="auto">
          <a:xfrm flipH="1">
            <a:off x="3200400" y="48768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1447800" y="4876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048000" y="4876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62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R wird als Transistor implementiert</a:t>
            </a:r>
          </a:p>
          <a:p>
            <a:r>
              <a:rPr lang="de-DE" dirty="0" smtClean="0"/>
              <a:t>Der </a:t>
            </a:r>
            <a:r>
              <a:rPr lang="de-DE" dirty="0"/>
              <a:t>Widerstand </a:t>
            </a:r>
            <a:r>
              <a:rPr lang="de-DE" dirty="0" smtClean="0"/>
              <a:t>des T wird </a:t>
            </a:r>
            <a:r>
              <a:rPr lang="de-DE" dirty="0"/>
              <a:t>mithilfe von Gate Spannung variiert. Wenn der Widerstand niedriger ist, dauert die Umladung der Kapazitäten kürzer und Verzögerung einer Stufe ist kleiner. Frequenz wird höher.</a:t>
            </a:r>
            <a:endParaRPr lang="de-DE" dirty="0" smtClean="0"/>
          </a:p>
          <a:p>
            <a:r>
              <a:rPr lang="de-DE" dirty="0" smtClean="0"/>
              <a:t>T </a:t>
            </a:r>
            <a:r>
              <a:rPr lang="de-DE" dirty="0"/>
              <a:t>~ </a:t>
            </a:r>
            <a:r>
              <a:rPr lang="de-DE" dirty="0" smtClean="0"/>
              <a:t>RC</a:t>
            </a:r>
          </a:p>
          <a:p>
            <a:r>
              <a:rPr lang="de-DE" dirty="0" smtClean="0"/>
              <a:t>R = 1/[µ</a:t>
            </a:r>
            <a:r>
              <a:rPr lang="de-DE" baseline="-25000" dirty="0" smtClean="0"/>
              <a:t>n</a:t>
            </a:r>
            <a:r>
              <a:rPr lang="de-DE" dirty="0" smtClean="0"/>
              <a:t> </a:t>
            </a:r>
            <a:r>
              <a:rPr lang="de-DE" dirty="0"/>
              <a:t>Cox </a:t>
            </a:r>
            <a:r>
              <a:rPr lang="de-DE" dirty="0" smtClean="0"/>
              <a:t>W/L (</a:t>
            </a:r>
            <a:r>
              <a:rPr lang="de-DE" dirty="0" err="1" smtClean="0"/>
              <a:t>Vcontrol</a:t>
            </a:r>
            <a:r>
              <a:rPr lang="de-DE" dirty="0" smtClean="0"/>
              <a:t> - </a:t>
            </a:r>
            <a:r>
              <a:rPr lang="de-DE" dirty="0" err="1" smtClean="0"/>
              <a:t>V</a:t>
            </a:r>
            <a:r>
              <a:rPr lang="de-DE" baseline="-25000" dirty="0" err="1" smtClean="0"/>
              <a:t>th</a:t>
            </a:r>
            <a:r>
              <a:rPr lang="de-DE" dirty="0" smtClean="0"/>
              <a:t>)]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cxnSp>
        <p:nvCxnSpPr>
          <p:cNvPr id="190" name="Gerade Verbindung 57"/>
          <p:cNvCxnSpPr/>
          <p:nvPr/>
        </p:nvCxnSpPr>
        <p:spPr bwMode="auto">
          <a:xfrm>
            <a:off x="1468697" y="5638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58"/>
          <p:cNvCxnSpPr/>
          <p:nvPr/>
        </p:nvCxnSpPr>
        <p:spPr bwMode="auto">
          <a:xfrm>
            <a:off x="1447800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Gruppieren 191"/>
          <p:cNvGrpSpPr/>
          <p:nvPr/>
        </p:nvGrpSpPr>
        <p:grpSpPr>
          <a:xfrm>
            <a:off x="1295400" y="4114800"/>
            <a:ext cx="533400" cy="762000"/>
            <a:chOff x="1600200" y="4419600"/>
            <a:chExt cx="533400" cy="762000"/>
          </a:xfrm>
        </p:grpSpPr>
        <p:sp>
          <p:nvSpPr>
            <p:cNvPr id="19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1" name="Gruppieren 200"/>
          <p:cNvGrpSpPr/>
          <p:nvPr/>
        </p:nvGrpSpPr>
        <p:grpSpPr>
          <a:xfrm>
            <a:off x="1295400" y="3352800"/>
            <a:ext cx="533400" cy="762000"/>
            <a:chOff x="1524000" y="3048000"/>
            <a:chExt cx="533400" cy="762000"/>
          </a:xfrm>
        </p:grpSpPr>
        <p:grpSp>
          <p:nvGrpSpPr>
            <p:cNvPr id="202" name="Gruppieren 20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3" name="Ellipse 20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2" name="Gerade Verbindung 94"/>
          <p:cNvCxnSpPr/>
          <p:nvPr/>
        </p:nvCxnSpPr>
        <p:spPr bwMode="auto">
          <a:xfrm>
            <a:off x="1295400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95"/>
          <p:cNvCxnSpPr/>
          <p:nvPr/>
        </p:nvCxnSpPr>
        <p:spPr bwMode="auto">
          <a:xfrm flipH="1">
            <a:off x="18288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4"/>
          <p:cNvCxnSpPr/>
          <p:nvPr/>
        </p:nvCxnSpPr>
        <p:spPr bwMode="auto">
          <a:xfrm>
            <a:off x="2362200" y="4114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9"/>
          <p:cNvCxnSpPr/>
          <p:nvPr/>
        </p:nvCxnSpPr>
        <p:spPr bwMode="auto">
          <a:xfrm flipH="1">
            <a:off x="21336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196"/>
          <p:cNvCxnSpPr/>
          <p:nvPr/>
        </p:nvCxnSpPr>
        <p:spPr bwMode="auto">
          <a:xfrm flipH="1">
            <a:off x="2133600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207"/>
          <p:cNvCxnSpPr/>
          <p:nvPr/>
        </p:nvCxnSpPr>
        <p:spPr bwMode="auto">
          <a:xfrm>
            <a:off x="23622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Gerade Verbindung 208"/>
          <p:cNvCxnSpPr/>
          <p:nvPr/>
        </p:nvCxnSpPr>
        <p:spPr bwMode="auto">
          <a:xfrm flipH="1">
            <a:off x="22098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r Verbinder 218"/>
          <p:cNvCxnSpPr/>
          <p:nvPr/>
        </p:nvCxnSpPr>
        <p:spPr bwMode="auto">
          <a:xfrm flipH="1">
            <a:off x="381000" y="4114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r Verbinder 219"/>
          <p:cNvCxnSpPr/>
          <p:nvPr/>
        </p:nvCxnSpPr>
        <p:spPr bwMode="auto">
          <a:xfrm flipH="1">
            <a:off x="3962400" y="4114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57"/>
          <p:cNvCxnSpPr/>
          <p:nvPr/>
        </p:nvCxnSpPr>
        <p:spPr bwMode="auto">
          <a:xfrm>
            <a:off x="3068897" y="5638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58"/>
          <p:cNvCxnSpPr/>
          <p:nvPr/>
        </p:nvCxnSpPr>
        <p:spPr bwMode="auto">
          <a:xfrm>
            <a:off x="3048000" y="3352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3" name="Gruppieren 222"/>
          <p:cNvGrpSpPr/>
          <p:nvPr/>
        </p:nvGrpSpPr>
        <p:grpSpPr>
          <a:xfrm>
            <a:off x="2895600" y="4114800"/>
            <a:ext cx="533400" cy="762000"/>
            <a:chOff x="1600200" y="4419600"/>
            <a:chExt cx="533400" cy="762000"/>
          </a:xfrm>
        </p:grpSpPr>
        <p:sp>
          <p:nvSpPr>
            <p:cNvPr id="22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2" name="Gruppieren 231"/>
          <p:cNvGrpSpPr/>
          <p:nvPr/>
        </p:nvGrpSpPr>
        <p:grpSpPr>
          <a:xfrm>
            <a:off x="2895600" y="3352800"/>
            <a:ext cx="533400" cy="762000"/>
            <a:chOff x="1524000" y="3048000"/>
            <a:chExt cx="533400" cy="762000"/>
          </a:xfrm>
        </p:grpSpPr>
        <p:grpSp>
          <p:nvGrpSpPr>
            <p:cNvPr id="233" name="Gruppieren 23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3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3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4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4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34" name="Ellipse 23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3" name="Gerade Verbindung 94"/>
          <p:cNvCxnSpPr/>
          <p:nvPr/>
        </p:nvCxnSpPr>
        <p:spPr bwMode="auto">
          <a:xfrm>
            <a:off x="2895600" y="3733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95"/>
          <p:cNvCxnSpPr/>
          <p:nvPr/>
        </p:nvCxnSpPr>
        <p:spPr bwMode="auto">
          <a:xfrm flipH="1">
            <a:off x="34290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4"/>
          <p:cNvCxnSpPr/>
          <p:nvPr/>
        </p:nvCxnSpPr>
        <p:spPr bwMode="auto">
          <a:xfrm>
            <a:off x="3962400" y="4114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9"/>
          <p:cNvCxnSpPr/>
          <p:nvPr/>
        </p:nvCxnSpPr>
        <p:spPr bwMode="auto">
          <a:xfrm flipH="1">
            <a:off x="37338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196"/>
          <p:cNvCxnSpPr/>
          <p:nvPr/>
        </p:nvCxnSpPr>
        <p:spPr bwMode="auto">
          <a:xfrm flipH="1">
            <a:off x="3733800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Gerade Verbindung 207"/>
          <p:cNvCxnSpPr/>
          <p:nvPr/>
        </p:nvCxnSpPr>
        <p:spPr bwMode="auto">
          <a:xfrm>
            <a:off x="39624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Gerade Verbindung 208"/>
          <p:cNvCxnSpPr/>
          <p:nvPr/>
        </p:nvCxnSpPr>
        <p:spPr bwMode="auto">
          <a:xfrm flipH="1">
            <a:off x="3810000" y="563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Gerade Verbindung 95"/>
          <p:cNvCxnSpPr/>
          <p:nvPr/>
        </p:nvCxnSpPr>
        <p:spPr bwMode="auto">
          <a:xfrm flipH="1">
            <a:off x="23622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207"/>
          <p:cNvCxnSpPr/>
          <p:nvPr/>
        </p:nvCxnSpPr>
        <p:spPr bwMode="auto">
          <a:xfrm>
            <a:off x="1828800" y="5410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207"/>
          <p:cNvCxnSpPr/>
          <p:nvPr/>
        </p:nvCxnSpPr>
        <p:spPr bwMode="auto">
          <a:xfrm>
            <a:off x="3429000" y="5410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1295400" y="48006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1" name="Gerade Verbindung 20"/>
          <p:cNvCxnSpPr/>
          <p:nvPr/>
        </p:nvCxnSpPr>
        <p:spPr bwMode="auto">
          <a:xfrm flipV="1">
            <a:off x="12954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457200" y="472440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VCcontrol</a:t>
            </a:r>
            <a:endParaRPr lang="de-DE" dirty="0"/>
          </a:p>
        </p:txBody>
      </p:sp>
      <p:grpSp>
        <p:nvGrpSpPr>
          <p:cNvPr id="83" name="Gruppieren 82"/>
          <p:cNvGrpSpPr/>
          <p:nvPr/>
        </p:nvGrpSpPr>
        <p:grpSpPr>
          <a:xfrm>
            <a:off x="2895600" y="4800600"/>
            <a:ext cx="533400" cy="762000"/>
            <a:chOff x="1600200" y="4419600"/>
            <a:chExt cx="533400" cy="762000"/>
          </a:xfrm>
        </p:grpSpPr>
        <p:sp>
          <p:nvSpPr>
            <p:cNvPr id="8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3" name="Gerade Verbindung 20"/>
          <p:cNvCxnSpPr/>
          <p:nvPr/>
        </p:nvCxnSpPr>
        <p:spPr bwMode="auto">
          <a:xfrm flipV="1">
            <a:off x="2895600" y="4953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r Verbinder 4"/>
          <p:cNvCxnSpPr/>
          <p:nvPr/>
        </p:nvCxnSpPr>
        <p:spPr bwMode="auto">
          <a:xfrm flipH="1">
            <a:off x="533400" y="49530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8097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Die Frequenz eines Ringoszillators kann im großen Bereich verändert werden. Der Nachteil der Ringoszillators ist </a:t>
            </a:r>
            <a:r>
              <a:rPr lang="de-DE" dirty="0" err="1"/>
              <a:t>Jitter</a:t>
            </a:r>
            <a:r>
              <a:rPr lang="de-DE" dirty="0"/>
              <a:t>. Auch wenn die Eingangsspannung konstant ist, schwankt die Frequenz: Der Grund ist das Rauschen in den Transistoren und die Schwankungen an Versorgungslinien.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193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Ein LC Oszillator hat weniger </a:t>
            </a:r>
            <a:r>
              <a:rPr lang="de-DE" dirty="0" err="1"/>
              <a:t>jitter</a:t>
            </a:r>
            <a:r>
              <a:rPr lang="de-DE" dirty="0"/>
              <a:t>. Die Spulen (Induktoren) und die Kapazitäten können auf dem Chip implementiert werden. Die Frequenz kann durch umschalten von zusätzlichen Kapazitäten verändert werden. LC Oszillator ist also oft digital gesteuert</a:t>
            </a: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2209800" y="4724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1676400" y="39624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3048000" y="3962400"/>
            <a:ext cx="533400" cy="762000"/>
            <a:chOff x="1600200" y="4419600"/>
            <a:chExt cx="533400" cy="762000"/>
          </a:xfrm>
        </p:grpSpPr>
        <p:sp>
          <p:nvSpPr>
            <p:cNvPr id="19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26670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Ellipse 29"/>
          <p:cNvSpPr/>
          <p:nvPr/>
        </p:nvSpPr>
        <p:spPr bwMode="auto">
          <a:xfrm>
            <a:off x="25146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9" name="Ellipse 208"/>
          <p:cNvSpPr/>
          <p:nvPr/>
        </p:nvSpPr>
        <p:spPr bwMode="auto">
          <a:xfrm>
            <a:off x="2514600" y="5410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0" name="Gerade Verbindung 209"/>
          <p:cNvCxnSpPr/>
          <p:nvPr/>
        </p:nvCxnSpPr>
        <p:spPr bwMode="auto">
          <a:xfrm>
            <a:off x="2667000" y="571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227"/>
          <p:cNvCxnSpPr/>
          <p:nvPr/>
        </p:nvCxnSpPr>
        <p:spPr bwMode="auto">
          <a:xfrm flipH="1">
            <a:off x="2514600" y="601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>
            <a:endCxn id="203" idx="1"/>
          </p:cNvCxnSpPr>
          <p:nvPr/>
        </p:nvCxnSpPr>
        <p:spPr bwMode="auto">
          <a:xfrm>
            <a:off x="1676400" y="39624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>
            <a:stCxn id="106" idx="1"/>
          </p:cNvCxnSpPr>
          <p:nvPr/>
        </p:nvCxnSpPr>
        <p:spPr bwMode="auto">
          <a:xfrm flipH="1" flipV="1">
            <a:off x="2209800" y="3733800"/>
            <a:ext cx="1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 flipH="1" flipV="1">
            <a:off x="3048000" y="3733800"/>
            <a:ext cx="2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2209800" y="38862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 flipV="1">
            <a:off x="3581400" y="3886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" name="Gerade Verbindung mit Pfeil 252"/>
          <p:cNvCxnSpPr/>
          <p:nvPr/>
        </p:nvCxnSpPr>
        <p:spPr bwMode="auto">
          <a:xfrm>
            <a:off x="2667000" y="3505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3200400" y="4495800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Negativer Widerstand</a:t>
            </a:r>
            <a:endParaRPr lang="de-DE" dirty="0"/>
          </a:p>
        </p:txBody>
      </p:sp>
      <p:cxnSp>
        <p:nvCxnSpPr>
          <p:cNvPr id="36" name="Gerade Verbindung mit Pfeil 35"/>
          <p:cNvCxnSpPr/>
          <p:nvPr/>
        </p:nvCxnSpPr>
        <p:spPr bwMode="auto">
          <a:xfrm flipH="1">
            <a:off x="4114800" y="2743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Textfeld 256"/>
          <p:cNvSpPr txBox="1"/>
          <p:nvPr/>
        </p:nvSpPr>
        <p:spPr>
          <a:xfrm>
            <a:off x="3733800" y="3657600"/>
            <a:ext cx="169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Variabler Kondensator</a:t>
            </a:r>
            <a:endParaRPr lang="de-DE" dirty="0"/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22098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30480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262"/>
          <p:cNvCxnSpPr/>
          <p:nvPr/>
        </p:nvCxnSpPr>
        <p:spPr bwMode="auto">
          <a:xfrm flipH="1">
            <a:off x="67818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4" name="Gerade Verbindung 263"/>
          <p:cNvCxnSpPr/>
          <p:nvPr/>
        </p:nvCxnSpPr>
        <p:spPr bwMode="auto">
          <a:xfrm flipH="1">
            <a:off x="65532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5" name="Gerade Verbindung 264"/>
          <p:cNvCxnSpPr/>
          <p:nvPr/>
        </p:nvCxnSpPr>
        <p:spPr bwMode="auto">
          <a:xfrm flipH="1">
            <a:off x="65532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" name="Gerade Verbindung 265"/>
          <p:cNvCxnSpPr/>
          <p:nvPr/>
        </p:nvCxnSpPr>
        <p:spPr bwMode="auto">
          <a:xfrm flipH="1">
            <a:off x="67818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9" name="Gerade Verbindung 268"/>
          <p:cNvCxnSpPr/>
          <p:nvPr/>
        </p:nvCxnSpPr>
        <p:spPr bwMode="auto">
          <a:xfrm flipH="1">
            <a:off x="66294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Gerade Verbindung 269"/>
          <p:cNvCxnSpPr/>
          <p:nvPr/>
        </p:nvCxnSpPr>
        <p:spPr bwMode="auto">
          <a:xfrm flipH="1">
            <a:off x="67818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1" name="Gerade Verbindung 270"/>
          <p:cNvCxnSpPr/>
          <p:nvPr/>
        </p:nvCxnSpPr>
        <p:spPr bwMode="auto">
          <a:xfrm flipH="1">
            <a:off x="73914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Gerade Verbindung 271"/>
          <p:cNvCxnSpPr/>
          <p:nvPr/>
        </p:nvCxnSpPr>
        <p:spPr bwMode="auto">
          <a:xfrm flipH="1">
            <a:off x="71628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3" name="Gerade Verbindung 272"/>
          <p:cNvCxnSpPr/>
          <p:nvPr/>
        </p:nvCxnSpPr>
        <p:spPr bwMode="auto">
          <a:xfrm flipH="1">
            <a:off x="71628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4" name="Gerade Verbindung 273"/>
          <p:cNvCxnSpPr/>
          <p:nvPr/>
        </p:nvCxnSpPr>
        <p:spPr bwMode="auto">
          <a:xfrm flipH="1">
            <a:off x="73914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Gerade Verbindung 274"/>
          <p:cNvCxnSpPr/>
          <p:nvPr/>
        </p:nvCxnSpPr>
        <p:spPr bwMode="auto">
          <a:xfrm flipH="1">
            <a:off x="72390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" name="Gerade Verbindung 275"/>
          <p:cNvCxnSpPr/>
          <p:nvPr/>
        </p:nvCxnSpPr>
        <p:spPr bwMode="auto">
          <a:xfrm flipH="1">
            <a:off x="73914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" name="Gerade Verbindung 276"/>
          <p:cNvCxnSpPr/>
          <p:nvPr/>
        </p:nvCxnSpPr>
        <p:spPr bwMode="auto">
          <a:xfrm flipH="1">
            <a:off x="80010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" name="Gerade Verbindung 277"/>
          <p:cNvCxnSpPr/>
          <p:nvPr/>
        </p:nvCxnSpPr>
        <p:spPr bwMode="auto">
          <a:xfrm flipH="1">
            <a:off x="77724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9" name="Gerade Verbindung 278"/>
          <p:cNvCxnSpPr/>
          <p:nvPr/>
        </p:nvCxnSpPr>
        <p:spPr bwMode="auto">
          <a:xfrm flipH="1">
            <a:off x="77724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0" name="Gerade Verbindung 279"/>
          <p:cNvCxnSpPr/>
          <p:nvPr/>
        </p:nvCxnSpPr>
        <p:spPr bwMode="auto">
          <a:xfrm flipH="1">
            <a:off x="80010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1" name="Gerade Verbindung 280"/>
          <p:cNvCxnSpPr/>
          <p:nvPr/>
        </p:nvCxnSpPr>
        <p:spPr bwMode="auto">
          <a:xfrm flipH="1">
            <a:off x="78486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2" name="Gerade Verbindung 281"/>
          <p:cNvCxnSpPr/>
          <p:nvPr/>
        </p:nvCxnSpPr>
        <p:spPr bwMode="auto">
          <a:xfrm flipH="1">
            <a:off x="80010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3" name="Gerade Verbindung 282"/>
          <p:cNvCxnSpPr/>
          <p:nvPr/>
        </p:nvCxnSpPr>
        <p:spPr bwMode="auto">
          <a:xfrm flipH="1">
            <a:off x="87630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" name="Gerade Verbindung 283"/>
          <p:cNvCxnSpPr/>
          <p:nvPr/>
        </p:nvCxnSpPr>
        <p:spPr bwMode="auto">
          <a:xfrm flipH="1">
            <a:off x="85344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" name="Gerade Verbindung 284"/>
          <p:cNvCxnSpPr/>
          <p:nvPr/>
        </p:nvCxnSpPr>
        <p:spPr bwMode="auto">
          <a:xfrm flipH="1">
            <a:off x="85344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" name="Gerade Verbindung 285"/>
          <p:cNvCxnSpPr/>
          <p:nvPr/>
        </p:nvCxnSpPr>
        <p:spPr bwMode="auto">
          <a:xfrm flipH="1">
            <a:off x="87630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" name="Gerade Verbindung 286"/>
          <p:cNvCxnSpPr/>
          <p:nvPr/>
        </p:nvCxnSpPr>
        <p:spPr bwMode="auto">
          <a:xfrm flipH="1">
            <a:off x="86106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8" name="Gerade Verbindung 287"/>
          <p:cNvCxnSpPr/>
          <p:nvPr/>
        </p:nvCxnSpPr>
        <p:spPr bwMode="auto">
          <a:xfrm flipH="1">
            <a:off x="87630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mit Pfeil 46"/>
          <p:cNvCxnSpPr/>
          <p:nvPr/>
        </p:nvCxnSpPr>
        <p:spPr bwMode="auto">
          <a:xfrm>
            <a:off x="64008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9" name="Gerade Verbindung mit Pfeil 288"/>
          <p:cNvCxnSpPr/>
          <p:nvPr/>
        </p:nvCxnSpPr>
        <p:spPr bwMode="auto">
          <a:xfrm>
            <a:off x="70104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64008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" name="Gerade Verbindung 289"/>
          <p:cNvCxnSpPr/>
          <p:nvPr/>
        </p:nvCxnSpPr>
        <p:spPr bwMode="auto">
          <a:xfrm>
            <a:off x="70104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Gerade Verbindung mit Pfeil 290"/>
          <p:cNvCxnSpPr/>
          <p:nvPr/>
        </p:nvCxnSpPr>
        <p:spPr bwMode="auto">
          <a:xfrm>
            <a:off x="76200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76200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3" name="Gerade Verbindung mit Pfeil 292"/>
          <p:cNvCxnSpPr/>
          <p:nvPr/>
        </p:nvCxnSpPr>
        <p:spPr bwMode="auto">
          <a:xfrm>
            <a:off x="83820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4" name="Gerade Verbindung 293"/>
          <p:cNvCxnSpPr/>
          <p:nvPr/>
        </p:nvCxnSpPr>
        <p:spPr bwMode="auto">
          <a:xfrm>
            <a:off x="83820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6629400" y="18288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>
            <a:off x="6172200" y="3962400"/>
            <a:ext cx="2362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Dekoder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mit Pfeil 53"/>
          <p:cNvCxnSpPr>
            <a:endCxn id="52" idx="1"/>
          </p:cNvCxnSpPr>
          <p:nvPr/>
        </p:nvCxnSpPr>
        <p:spPr bwMode="auto">
          <a:xfrm>
            <a:off x="5562600" y="4343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H="1">
            <a:off x="5783855" y="4191000"/>
            <a:ext cx="159745" cy="29286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5" name="Textfeld 294"/>
          <p:cNvSpPr txBox="1"/>
          <p:nvPr/>
        </p:nvSpPr>
        <p:spPr>
          <a:xfrm>
            <a:off x="6172200" y="4800600"/>
            <a:ext cx="169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Variabler Kondensator</a:t>
            </a:r>
            <a:endParaRPr lang="de-DE" dirty="0"/>
          </a:p>
        </p:txBody>
      </p:sp>
      <p:cxnSp>
        <p:nvCxnSpPr>
          <p:cNvPr id="99" name="Gerade Verbindung 241"/>
          <p:cNvCxnSpPr>
            <a:endCxn id="123" idx="0"/>
          </p:cNvCxnSpPr>
          <p:nvPr/>
        </p:nvCxnSpPr>
        <p:spPr bwMode="auto">
          <a:xfrm flipV="1">
            <a:off x="30480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243"/>
          <p:cNvCxnSpPr/>
          <p:nvPr/>
        </p:nvCxnSpPr>
        <p:spPr bwMode="auto">
          <a:xfrm flipH="1">
            <a:off x="3810000" y="2133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244"/>
          <p:cNvCxnSpPr/>
          <p:nvPr/>
        </p:nvCxnSpPr>
        <p:spPr bwMode="auto">
          <a:xfrm flipH="1">
            <a:off x="3581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245"/>
          <p:cNvCxnSpPr/>
          <p:nvPr/>
        </p:nvCxnSpPr>
        <p:spPr bwMode="auto">
          <a:xfrm flipH="1">
            <a:off x="35814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246"/>
          <p:cNvCxnSpPr/>
          <p:nvPr/>
        </p:nvCxnSpPr>
        <p:spPr bwMode="auto">
          <a:xfrm>
            <a:off x="3810000" y="2743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247"/>
          <p:cNvCxnSpPr/>
          <p:nvPr/>
        </p:nvCxnSpPr>
        <p:spPr bwMode="auto">
          <a:xfrm flipV="1">
            <a:off x="3048000" y="213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248"/>
          <p:cNvCxnSpPr/>
          <p:nvPr/>
        </p:nvCxnSpPr>
        <p:spPr bwMode="auto">
          <a:xfrm>
            <a:off x="2819400" y="2133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249"/>
          <p:cNvCxnSpPr/>
          <p:nvPr/>
        </p:nvCxnSpPr>
        <p:spPr bwMode="auto">
          <a:xfrm>
            <a:off x="3048000" y="3505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mit Pfeil 115"/>
          <p:cNvCxnSpPr/>
          <p:nvPr/>
        </p:nvCxnSpPr>
        <p:spPr bwMode="auto">
          <a:xfrm flipH="1">
            <a:off x="3581400" y="2438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7" name="Gruppieren 116"/>
          <p:cNvGrpSpPr/>
          <p:nvPr/>
        </p:nvGrpSpPr>
        <p:grpSpPr>
          <a:xfrm>
            <a:off x="2971800" y="2514600"/>
            <a:ext cx="152400" cy="457200"/>
            <a:chOff x="4267200" y="3429000"/>
            <a:chExt cx="609600" cy="1828800"/>
          </a:xfrm>
        </p:grpSpPr>
        <p:sp>
          <p:nvSpPr>
            <p:cNvPr id="118" name="Bogen 117"/>
            <p:cNvSpPr/>
            <p:nvPr/>
          </p:nvSpPr>
          <p:spPr bwMode="auto">
            <a:xfrm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9" name="Bogen 118"/>
            <p:cNvSpPr/>
            <p:nvPr/>
          </p:nvSpPr>
          <p:spPr bwMode="auto">
            <a:xfrm flipV="1"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0" name="Bogen 119"/>
            <p:cNvSpPr/>
            <p:nvPr/>
          </p:nvSpPr>
          <p:spPr bwMode="auto">
            <a:xfrm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1" name="Bogen 120"/>
            <p:cNvSpPr/>
            <p:nvPr/>
          </p:nvSpPr>
          <p:spPr bwMode="auto">
            <a:xfrm flipV="1"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2" name="Bogen 121"/>
            <p:cNvSpPr/>
            <p:nvPr/>
          </p:nvSpPr>
          <p:spPr bwMode="auto">
            <a:xfrm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3" name="Bogen 122"/>
            <p:cNvSpPr/>
            <p:nvPr/>
          </p:nvSpPr>
          <p:spPr bwMode="auto">
            <a:xfrm flipV="1"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24" name="Gerade Verbindung 241"/>
          <p:cNvCxnSpPr/>
          <p:nvPr/>
        </p:nvCxnSpPr>
        <p:spPr bwMode="auto">
          <a:xfrm flipV="1">
            <a:off x="3048000" y="3352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hteck 124"/>
          <p:cNvSpPr/>
          <p:nvPr/>
        </p:nvSpPr>
        <p:spPr bwMode="auto">
          <a:xfrm>
            <a:off x="2971800" y="3124200"/>
            <a:ext cx="152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8" name="Gruppieren 127"/>
          <p:cNvGrpSpPr/>
          <p:nvPr/>
        </p:nvGrpSpPr>
        <p:grpSpPr>
          <a:xfrm flipH="1">
            <a:off x="1219200" y="2133600"/>
            <a:ext cx="1219200" cy="1371600"/>
            <a:chOff x="2819400" y="3810000"/>
            <a:chExt cx="1219200" cy="1371600"/>
          </a:xfrm>
        </p:grpSpPr>
        <p:cxnSp>
          <p:nvCxnSpPr>
            <p:cNvPr id="129" name="Gerade Verbindung 241"/>
            <p:cNvCxnSpPr>
              <a:endCxn id="147" idx="0"/>
            </p:cNvCxnSpPr>
            <p:nvPr/>
          </p:nvCxnSpPr>
          <p:spPr bwMode="auto">
            <a:xfrm flipV="1">
              <a:off x="3048000" y="4648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243"/>
            <p:cNvCxnSpPr/>
            <p:nvPr/>
          </p:nvCxnSpPr>
          <p:spPr bwMode="auto">
            <a:xfrm flipH="1">
              <a:off x="3810000" y="38100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244"/>
            <p:cNvCxnSpPr/>
            <p:nvPr/>
          </p:nvCxnSpPr>
          <p:spPr bwMode="auto">
            <a:xfrm flipH="1">
              <a:off x="3581400" y="4343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245"/>
            <p:cNvCxnSpPr/>
            <p:nvPr/>
          </p:nvCxnSpPr>
          <p:spPr bwMode="auto">
            <a:xfrm flipH="1">
              <a:off x="3581400" y="4419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Gerade Verbindung 246"/>
            <p:cNvCxnSpPr/>
            <p:nvPr/>
          </p:nvCxnSpPr>
          <p:spPr bwMode="auto">
            <a:xfrm>
              <a:off x="3810000" y="44196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Gerade Verbindung 247"/>
            <p:cNvCxnSpPr/>
            <p:nvPr/>
          </p:nvCxnSpPr>
          <p:spPr bwMode="auto">
            <a:xfrm flipV="1">
              <a:off x="3048000" y="38100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Gerade Verbindung 248"/>
            <p:cNvCxnSpPr/>
            <p:nvPr/>
          </p:nvCxnSpPr>
          <p:spPr bwMode="auto">
            <a:xfrm>
              <a:off x="2819400" y="3810000"/>
              <a:ext cx="1219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249"/>
            <p:cNvCxnSpPr/>
            <p:nvPr/>
          </p:nvCxnSpPr>
          <p:spPr bwMode="auto">
            <a:xfrm>
              <a:off x="3048000" y="51816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Gerade Verbindung mit Pfeil 136"/>
            <p:cNvCxnSpPr/>
            <p:nvPr/>
          </p:nvCxnSpPr>
          <p:spPr bwMode="auto">
            <a:xfrm flipH="1">
              <a:off x="3581400" y="4114800"/>
              <a:ext cx="457200" cy="5334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" name="Gruppieren 137"/>
            <p:cNvGrpSpPr/>
            <p:nvPr/>
          </p:nvGrpSpPr>
          <p:grpSpPr>
            <a:xfrm>
              <a:off x="2971800" y="4191000"/>
              <a:ext cx="152400" cy="457200"/>
              <a:chOff x="4267200" y="3429000"/>
              <a:chExt cx="609600" cy="1828800"/>
            </a:xfrm>
          </p:grpSpPr>
          <p:sp>
            <p:nvSpPr>
              <p:cNvPr id="142" name="Bogen 141"/>
              <p:cNvSpPr/>
              <p:nvPr/>
            </p:nvSpPr>
            <p:spPr bwMode="auto">
              <a:xfrm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" name="Bogen 142"/>
              <p:cNvSpPr/>
              <p:nvPr/>
            </p:nvSpPr>
            <p:spPr bwMode="auto">
              <a:xfrm flipV="1"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4" name="Bogen 143"/>
              <p:cNvSpPr/>
              <p:nvPr/>
            </p:nvSpPr>
            <p:spPr bwMode="auto">
              <a:xfrm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5" name="Bogen 144"/>
              <p:cNvSpPr/>
              <p:nvPr/>
            </p:nvSpPr>
            <p:spPr bwMode="auto">
              <a:xfrm flipV="1"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6" name="Bogen 145"/>
              <p:cNvSpPr/>
              <p:nvPr/>
            </p:nvSpPr>
            <p:spPr bwMode="auto">
              <a:xfrm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7" name="Bogen 146"/>
              <p:cNvSpPr/>
              <p:nvPr/>
            </p:nvSpPr>
            <p:spPr bwMode="auto">
              <a:xfrm flipV="1"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39" name="Gerade Verbindung 241"/>
            <p:cNvCxnSpPr/>
            <p:nvPr/>
          </p:nvCxnSpPr>
          <p:spPr bwMode="auto">
            <a:xfrm flipV="1">
              <a:off x="3048000" y="5029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0" name="Rechteck 139"/>
            <p:cNvSpPr/>
            <p:nvPr/>
          </p:nvSpPr>
          <p:spPr bwMode="auto">
            <a:xfrm>
              <a:off x="2971800" y="4800600"/>
              <a:ext cx="1524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4" name="Gerader Verbinder 3"/>
          <p:cNvCxnSpPr/>
          <p:nvPr/>
        </p:nvCxnSpPr>
        <p:spPr bwMode="auto">
          <a:xfrm flipH="1">
            <a:off x="5410200" y="3352800"/>
            <a:ext cx="3352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hteck 4"/>
          <p:cNvSpPr/>
          <p:nvPr/>
        </p:nvSpPr>
        <p:spPr bwMode="auto">
          <a:xfrm>
            <a:off x="6248400" y="1676400"/>
            <a:ext cx="27432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Rechteck 125"/>
          <p:cNvSpPr/>
          <p:nvPr/>
        </p:nvSpPr>
        <p:spPr bwMode="auto">
          <a:xfrm>
            <a:off x="3505200" y="1981200"/>
            <a:ext cx="7620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 flipH="1">
            <a:off x="4343400" y="3505200"/>
            <a:ext cx="1828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820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Widerstände </a:t>
            </a:r>
            <a:r>
              <a:rPr lang="de-DE" dirty="0"/>
              <a:t>der </a:t>
            </a:r>
            <a:r>
              <a:rPr lang="de-DE" dirty="0" smtClean="0"/>
              <a:t>Spulen (R) </a:t>
            </a:r>
            <a:r>
              <a:rPr lang="de-DE" dirty="0"/>
              <a:t>müssen kompensiert werden, sonst klingen die Oszillationen </a:t>
            </a:r>
            <a:r>
              <a:rPr lang="de-DE" dirty="0" smtClean="0"/>
              <a:t>ab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2209800" y="4724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1676400" y="39624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3048000" y="3962400"/>
            <a:ext cx="533400" cy="762000"/>
            <a:chOff x="1600200" y="4419600"/>
            <a:chExt cx="533400" cy="762000"/>
          </a:xfrm>
        </p:grpSpPr>
        <p:sp>
          <p:nvSpPr>
            <p:cNvPr id="19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26670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Ellipse 29"/>
          <p:cNvSpPr/>
          <p:nvPr/>
        </p:nvSpPr>
        <p:spPr bwMode="auto">
          <a:xfrm>
            <a:off x="25146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9" name="Ellipse 208"/>
          <p:cNvSpPr/>
          <p:nvPr/>
        </p:nvSpPr>
        <p:spPr bwMode="auto">
          <a:xfrm>
            <a:off x="2514600" y="5410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0" name="Gerade Verbindung 209"/>
          <p:cNvCxnSpPr/>
          <p:nvPr/>
        </p:nvCxnSpPr>
        <p:spPr bwMode="auto">
          <a:xfrm>
            <a:off x="2667000" y="571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227"/>
          <p:cNvCxnSpPr/>
          <p:nvPr/>
        </p:nvCxnSpPr>
        <p:spPr bwMode="auto">
          <a:xfrm flipH="1">
            <a:off x="2514600" y="601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>
            <a:endCxn id="203" idx="1"/>
          </p:cNvCxnSpPr>
          <p:nvPr/>
        </p:nvCxnSpPr>
        <p:spPr bwMode="auto">
          <a:xfrm>
            <a:off x="1676400" y="39624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>
            <a:stCxn id="106" idx="1"/>
          </p:cNvCxnSpPr>
          <p:nvPr/>
        </p:nvCxnSpPr>
        <p:spPr bwMode="auto">
          <a:xfrm flipH="1" flipV="1">
            <a:off x="2209800" y="3733800"/>
            <a:ext cx="1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 flipH="1" flipV="1">
            <a:off x="3048000" y="3733800"/>
            <a:ext cx="2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2209800" y="38862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 flipV="1">
            <a:off x="3581400" y="3886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" name="Gerade Verbindung mit Pfeil 252"/>
          <p:cNvCxnSpPr/>
          <p:nvPr/>
        </p:nvCxnSpPr>
        <p:spPr bwMode="auto">
          <a:xfrm>
            <a:off x="2667000" y="3505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3200400" y="4495800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Negativer Widerstand</a:t>
            </a:r>
            <a:endParaRPr lang="de-DE" dirty="0"/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22098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30480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241"/>
          <p:cNvCxnSpPr>
            <a:endCxn id="123" idx="0"/>
          </p:cNvCxnSpPr>
          <p:nvPr/>
        </p:nvCxnSpPr>
        <p:spPr bwMode="auto">
          <a:xfrm flipV="1">
            <a:off x="30480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243"/>
          <p:cNvCxnSpPr/>
          <p:nvPr/>
        </p:nvCxnSpPr>
        <p:spPr bwMode="auto">
          <a:xfrm flipH="1">
            <a:off x="3810000" y="2133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244"/>
          <p:cNvCxnSpPr/>
          <p:nvPr/>
        </p:nvCxnSpPr>
        <p:spPr bwMode="auto">
          <a:xfrm flipH="1">
            <a:off x="3581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245"/>
          <p:cNvCxnSpPr/>
          <p:nvPr/>
        </p:nvCxnSpPr>
        <p:spPr bwMode="auto">
          <a:xfrm flipH="1">
            <a:off x="35814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246"/>
          <p:cNvCxnSpPr/>
          <p:nvPr/>
        </p:nvCxnSpPr>
        <p:spPr bwMode="auto">
          <a:xfrm>
            <a:off x="3810000" y="2743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247"/>
          <p:cNvCxnSpPr/>
          <p:nvPr/>
        </p:nvCxnSpPr>
        <p:spPr bwMode="auto">
          <a:xfrm flipV="1">
            <a:off x="3048000" y="213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248"/>
          <p:cNvCxnSpPr/>
          <p:nvPr/>
        </p:nvCxnSpPr>
        <p:spPr bwMode="auto">
          <a:xfrm>
            <a:off x="2819400" y="2133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249"/>
          <p:cNvCxnSpPr/>
          <p:nvPr/>
        </p:nvCxnSpPr>
        <p:spPr bwMode="auto">
          <a:xfrm>
            <a:off x="3048000" y="3505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mit Pfeil 115"/>
          <p:cNvCxnSpPr/>
          <p:nvPr/>
        </p:nvCxnSpPr>
        <p:spPr bwMode="auto">
          <a:xfrm flipH="1">
            <a:off x="3581400" y="2438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7" name="Gruppieren 116"/>
          <p:cNvGrpSpPr/>
          <p:nvPr/>
        </p:nvGrpSpPr>
        <p:grpSpPr>
          <a:xfrm>
            <a:off x="2971800" y="2514600"/>
            <a:ext cx="152400" cy="457200"/>
            <a:chOff x="4267200" y="3429000"/>
            <a:chExt cx="609600" cy="1828800"/>
          </a:xfrm>
        </p:grpSpPr>
        <p:sp>
          <p:nvSpPr>
            <p:cNvPr id="118" name="Bogen 117"/>
            <p:cNvSpPr/>
            <p:nvPr/>
          </p:nvSpPr>
          <p:spPr bwMode="auto">
            <a:xfrm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9" name="Bogen 118"/>
            <p:cNvSpPr/>
            <p:nvPr/>
          </p:nvSpPr>
          <p:spPr bwMode="auto">
            <a:xfrm flipV="1"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0" name="Bogen 119"/>
            <p:cNvSpPr/>
            <p:nvPr/>
          </p:nvSpPr>
          <p:spPr bwMode="auto">
            <a:xfrm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1" name="Bogen 120"/>
            <p:cNvSpPr/>
            <p:nvPr/>
          </p:nvSpPr>
          <p:spPr bwMode="auto">
            <a:xfrm flipV="1"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2" name="Bogen 121"/>
            <p:cNvSpPr/>
            <p:nvPr/>
          </p:nvSpPr>
          <p:spPr bwMode="auto">
            <a:xfrm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3" name="Bogen 122"/>
            <p:cNvSpPr/>
            <p:nvPr/>
          </p:nvSpPr>
          <p:spPr bwMode="auto">
            <a:xfrm flipV="1"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24" name="Gerade Verbindung 241"/>
          <p:cNvCxnSpPr/>
          <p:nvPr/>
        </p:nvCxnSpPr>
        <p:spPr bwMode="auto">
          <a:xfrm flipV="1">
            <a:off x="3048000" y="3352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hteck 124"/>
          <p:cNvSpPr/>
          <p:nvPr/>
        </p:nvSpPr>
        <p:spPr bwMode="auto">
          <a:xfrm>
            <a:off x="2971800" y="3124200"/>
            <a:ext cx="152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8" name="Gruppieren 127"/>
          <p:cNvGrpSpPr/>
          <p:nvPr/>
        </p:nvGrpSpPr>
        <p:grpSpPr>
          <a:xfrm flipH="1">
            <a:off x="1219200" y="2133600"/>
            <a:ext cx="1219200" cy="1371600"/>
            <a:chOff x="2819400" y="3810000"/>
            <a:chExt cx="1219200" cy="1371600"/>
          </a:xfrm>
        </p:grpSpPr>
        <p:cxnSp>
          <p:nvCxnSpPr>
            <p:cNvPr id="129" name="Gerade Verbindung 241"/>
            <p:cNvCxnSpPr>
              <a:endCxn id="147" idx="0"/>
            </p:cNvCxnSpPr>
            <p:nvPr/>
          </p:nvCxnSpPr>
          <p:spPr bwMode="auto">
            <a:xfrm flipV="1">
              <a:off x="3048000" y="4648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243"/>
            <p:cNvCxnSpPr/>
            <p:nvPr/>
          </p:nvCxnSpPr>
          <p:spPr bwMode="auto">
            <a:xfrm flipH="1">
              <a:off x="3810000" y="38100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244"/>
            <p:cNvCxnSpPr/>
            <p:nvPr/>
          </p:nvCxnSpPr>
          <p:spPr bwMode="auto">
            <a:xfrm flipH="1">
              <a:off x="3581400" y="4343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245"/>
            <p:cNvCxnSpPr/>
            <p:nvPr/>
          </p:nvCxnSpPr>
          <p:spPr bwMode="auto">
            <a:xfrm flipH="1">
              <a:off x="3581400" y="4419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Gerade Verbindung 246"/>
            <p:cNvCxnSpPr/>
            <p:nvPr/>
          </p:nvCxnSpPr>
          <p:spPr bwMode="auto">
            <a:xfrm>
              <a:off x="3810000" y="44196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4" name="Gerade Verbindung 247"/>
            <p:cNvCxnSpPr/>
            <p:nvPr/>
          </p:nvCxnSpPr>
          <p:spPr bwMode="auto">
            <a:xfrm flipV="1">
              <a:off x="3048000" y="38100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Gerade Verbindung 248"/>
            <p:cNvCxnSpPr/>
            <p:nvPr/>
          </p:nvCxnSpPr>
          <p:spPr bwMode="auto">
            <a:xfrm>
              <a:off x="2819400" y="3810000"/>
              <a:ext cx="1219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249"/>
            <p:cNvCxnSpPr/>
            <p:nvPr/>
          </p:nvCxnSpPr>
          <p:spPr bwMode="auto">
            <a:xfrm>
              <a:off x="3048000" y="51816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Gerade Verbindung mit Pfeil 136"/>
            <p:cNvCxnSpPr/>
            <p:nvPr/>
          </p:nvCxnSpPr>
          <p:spPr bwMode="auto">
            <a:xfrm flipH="1">
              <a:off x="3581400" y="4114800"/>
              <a:ext cx="457200" cy="5334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8" name="Gruppieren 137"/>
            <p:cNvGrpSpPr/>
            <p:nvPr/>
          </p:nvGrpSpPr>
          <p:grpSpPr>
            <a:xfrm>
              <a:off x="2971800" y="4191000"/>
              <a:ext cx="152400" cy="457200"/>
              <a:chOff x="4267200" y="3429000"/>
              <a:chExt cx="609600" cy="1828800"/>
            </a:xfrm>
          </p:grpSpPr>
          <p:sp>
            <p:nvSpPr>
              <p:cNvPr id="142" name="Bogen 141"/>
              <p:cNvSpPr/>
              <p:nvPr/>
            </p:nvSpPr>
            <p:spPr bwMode="auto">
              <a:xfrm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" name="Bogen 142"/>
              <p:cNvSpPr/>
              <p:nvPr/>
            </p:nvSpPr>
            <p:spPr bwMode="auto">
              <a:xfrm flipV="1"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4" name="Bogen 143"/>
              <p:cNvSpPr/>
              <p:nvPr/>
            </p:nvSpPr>
            <p:spPr bwMode="auto">
              <a:xfrm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5" name="Bogen 144"/>
              <p:cNvSpPr/>
              <p:nvPr/>
            </p:nvSpPr>
            <p:spPr bwMode="auto">
              <a:xfrm flipV="1"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6" name="Bogen 145"/>
              <p:cNvSpPr/>
              <p:nvPr/>
            </p:nvSpPr>
            <p:spPr bwMode="auto">
              <a:xfrm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7" name="Bogen 146"/>
              <p:cNvSpPr/>
              <p:nvPr/>
            </p:nvSpPr>
            <p:spPr bwMode="auto">
              <a:xfrm flipV="1"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39" name="Gerade Verbindung 241"/>
            <p:cNvCxnSpPr/>
            <p:nvPr/>
          </p:nvCxnSpPr>
          <p:spPr bwMode="auto">
            <a:xfrm flipV="1">
              <a:off x="3048000" y="5029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0" name="Rechteck 139"/>
            <p:cNvSpPr/>
            <p:nvPr/>
          </p:nvSpPr>
          <p:spPr bwMode="auto">
            <a:xfrm>
              <a:off x="2971800" y="4800600"/>
              <a:ext cx="1524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" name="Gerade Verbindung mit Pfeil 7"/>
          <p:cNvCxnSpPr/>
          <p:nvPr/>
        </p:nvCxnSpPr>
        <p:spPr bwMode="auto">
          <a:xfrm flipH="1">
            <a:off x="3276600" y="32004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4114800" y="3200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289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Cross-</a:t>
            </a:r>
            <a:r>
              <a:rPr lang="de-DE" dirty="0" err="1" smtClean="0"/>
              <a:t>coupled</a:t>
            </a:r>
            <a:r>
              <a:rPr lang="de-DE" dirty="0" smtClean="0"/>
              <a:t> Differenzpaar -&gt; negativer R</a:t>
            </a:r>
            <a:endParaRPr lang="de-DE" dirty="0"/>
          </a:p>
        </p:txBody>
      </p:sp>
      <p:cxnSp>
        <p:nvCxnSpPr>
          <p:cNvPr id="242" name="Gerade Verbindung 241"/>
          <p:cNvCxnSpPr>
            <a:endCxn id="113" idx="0"/>
          </p:cNvCxnSpPr>
          <p:nvPr/>
        </p:nvCxnSpPr>
        <p:spPr bwMode="auto">
          <a:xfrm flipV="1">
            <a:off x="30480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243"/>
          <p:cNvCxnSpPr/>
          <p:nvPr/>
        </p:nvCxnSpPr>
        <p:spPr bwMode="auto">
          <a:xfrm flipH="1">
            <a:off x="3810000" y="2133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244"/>
          <p:cNvCxnSpPr/>
          <p:nvPr/>
        </p:nvCxnSpPr>
        <p:spPr bwMode="auto">
          <a:xfrm flipH="1">
            <a:off x="3581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/>
          <p:nvPr/>
        </p:nvCxnSpPr>
        <p:spPr bwMode="auto">
          <a:xfrm flipH="1">
            <a:off x="35814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246"/>
          <p:cNvCxnSpPr/>
          <p:nvPr/>
        </p:nvCxnSpPr>
        <p:spPr bwMode="auto">
          <a:xfrm>
            <a:off x="3810000" y="2743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Gerade Verbindung 247"/>
          <p:cNvCxnSpPr/>
          <p:nvPr/>
        </p:nvCxnSpPr>
        <p:spPr bwMode="auto">
          <a:xfrm flipV="1">
            <a:off x="3048000" y="213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Gerade Verbindung 248"/>
          <p:cNvCxnSpPr/>
          <p:nvPr/>
        </p:nvCxnSpPr>
        <p:spPr bwMode="auto">
          <a:xfrm>
            <a:off x="2819400" y="2133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Gerade Verbindung 249"/>
          <p:cNvCxnSpPr/>
          <p:nvPr/>
        </p:nvCxnSpPr>
        <p:spPr bwMode="auto">
          <a:xfrm>
            <a:off x="3048000" y="3505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 flipH="1">
            <a:off x="3581400" y="2438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uppieren 3"/>
          <p:cNvGrpSpPr/>
          <p:nvPr/>
        </p:nvGrpSpPr>
        <p:grpSpPr>
          <a:xfrm>
            <a:off x="2971800" y="2514600"/>
            <a:ext cx="152400" cy="457200"/>
            <a:chOff x="4267200" y="3429000"/>
            <a:chExt cx="609600" cy="1828800"/>
          </a:xfrm>
        </p:grpSpPr>
        <p:sp>
          <p:nvSpPr>
            <p:cNvPr id="3" name="Bogen 2"/>
            <p:cNvSpPr/>
            <p:nvPr/>
          </p:nvSpPr>
          <p:spPr bwMode="auto">
            <a:xfrm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9" name="Bogen 108"/>
            <p:cNvSpPr/>
            <p:nvPr/>
          </p:nvSpPr>
          <p:spPr bwMode="auto">
            <a:xfrm flipV="1"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0" name="Bogen 109"/>
            <p:cNvSpPr/>
            <p:nvPr/>
          </p:nvSpPr>
          <p:spPr bwMode="auto">
            <a:xfrm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1" name="Bogen 110"/>
            <p:cNvSpPr/>
            <p:nvPr/>
          </p:nvSpPr>
          <p:spPr bwMode="auto">
            <a:xfrm flipV="1"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2" name="Bogen 111"/>
            <p:cNvSpPr/>
            <p:nvPr/>
          </p:nvSpPr>
          <p:spPr bwMode="auto">
            <a:xfrm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 flipV="1"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16" name="Gerade Verbindung 241"/>
          <p:cNvCxnSpPr/>
          <p:nvPr/>
        </p:nvCxnSpPr>
        <p:spPr bwMode="auto">
          <a:xfrm flipV="1">
            <a:off x="3048000" y="3352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971800" y="3124200"/>
            <a:ext cx="152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9" name="Gruppieren 28"/>
          <p:cNvGrpSpPr/>
          <p:nvPr/>
        </p:nvGrpSpPr>
        <p:grpSpPr>
          <a:xfrm flipH="1">
            <a:off x="1219200" y="2133600"/>
            <a:ext cx="1219200" cy="1524000"/>
            <a:chOff x="2819400" y="3810000"/>
            <a:chExt cx="1219200" cy="1524000"/>
          </a:xfrm>
        </p:grpSpPr>
        <p:cxnSp>
          <p:nvCxnSpPr>
            <p:cNvPr id="124" name="Gerade Verbindung 241"/>
            <p:cNvCxnSpPr>
              <a:endCxn id="139" idx="0"/>
            </p:cNvCxnSpPr>
            <p:nvPr/>
          </p:nvCxnSpPr>
          <p:spPr bwMode="auto">
            <a:xfrm flipV="1">
              <a:off x="3048000" y="4648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243"/>
            <p:cNvCxnSpPr/>
            <p:nvPr/>
          </p:nvCxnSpPr>
          <p:spPr bwMode="auto">
            <a:xfrm flipH="1">
              <a:off x="3810000" y="38100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244"/>
            <p:cNvCxnSpPr/>
            <p:nvPr/>
          </p:nvCxnSpPr>
          <p:spPr bwMode="auto">
            <a:xfrm flipH="1">
              <a:off x="3581400" y="4343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245"/>
            <p:cNvCxnSpPr/>
            <p:nvPr/>
          </p:nvCxnSpPr>
          <p:spPr bwMode="auto">
            <a:xfrm flipH="1">
              <a:off x="3581400" y="4419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Gerade Verbindung 246"/>
            <p:cNvCxnSpPr/>
            <p:nvPr/>
          </p:nvCxnSpPr>
          <p:spPr bwMode="auto">
            <a:xfrm>
              <a:off x="3810000" y="44196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Gerade Verbindung 247"/>
            <p:cNvCxnSpPr/>
            <p:nvPr/>
          </p:nvCxnSpPr>
          <p:spPr bwMode="auto">
            <a:xfrm flipV="1">
              <a:off x="3048000" y="38100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248"/>
            <p:cNvCxnSpPr/>
            <p:nvPr/>
          </p:nvCxnSpPr>
          <p:spPr bwMode="auto">
            <a:xfrm>
              <a:off x="2819400" y="3810000"/>
              <a:ext cx="1219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249"/>
            <p:cNvCxnSpPr/>
            <p:nvPr/>
          </p:nvCxnSpPr>
          <p:spPr bwMode="auto">
            <a:xfrm>
              <a:off x="3048000" y="51816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mit Pfeil 131"/>
            <p:cNvCxnSpPr/>
            <p:nvPr/>
          </p:nvCxnSpPr>
          <p:spPr bwMode="auto">
            <a:xfrm flipH="1">
              <a:off x="3581400" y="4114800"/>
              <a:ext cx="457200" cy="5334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3" name="Gruppieren 132"/>
            <p:cNvGrpSpPr/>
            <p:nvPr/>
          </p:nvGrpSpPr>
          <p:grpSpPr>
            <a:xfrm>
              <a:off x="2971800" y="4191000"/>
              <a:ext cx="152400" cy="457200"/>
              <a:chOff x="4267200" y="3429000"/>
              <a:chExt cx="609600" cy="1828800"/>
            </a:xfrm>
          </p:grpSpPr>
          <p:sp>
            <p:nvSpPr>
              <p:cNvPr id="134" name="Bogen 133"/>
              <p:cNvSpPr/>
              <p:nvPr/>
            </p:nvSpPr>
            <p:spPr bwMode="auto">
              <a:xfrm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5" name="Bogen 134"/>
              <p:cNvSpPr/>
              <p:nvPr/>
            </p:nvSpPr>
            <p:spPr bwMode="auto">
              <a:xfrm flipV="1"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6" name="Bogen 135"/>
              <p:cNvSpPr/>
              <p:nvPr/>
            </p:nvSpPr>
            <p:spPr bwMode="auto">
              <a:xfrm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7" name="Bogen 136"/>
              <p:cNvSpPr/>
              <p:nvPr/>
            </p:nvSpPr>
            <p:spPr bwMode="auto">
              <a:xfrm flipV="1"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8" name="Bogen 137"/>
              <p:cNvSpPr/>
              <p:nvPr/>
            </p:nvSpPr>
            <p:spPr bwMode="auto">
              <a:xfrm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9" name="Bogen 138"/>
              <p:cNvSpPr/>
              <p:nvPr/>
            </p:nvSpPr>
            <p:spPr bwMode="auto">
              <a:xfrm flipV="1"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40" name="Gerade Verbindung 241"/>
            <p:cNvCxnSpPr/>
            <p:nvPr/>
          </p:nvCxnSpPr>
          <p:spPr bwMode="auto">
            <a:xfrm flipV="1">
              <a:off x="3048000" y="5029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Rechteck 140"/>
            <p:cNvSpPr/>
            <p:nvPr/>
          </p:nvSpPr>
          <p:spPr bwMode="auto">
            <a:xfrm>
              <a:off x="2971800" y="4800600"/>
              <a:ext cx="1524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r Verbinder 141"/>
            <p:cNvCxnSpPr/>
            <p:nvPr/>
          </p:nvCxnSpPr>
          <p:spPr bwMode="auto">
            <a:xfrm flipH="1">
              <a:off x="3048000" y="5181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4" name="Gerade Verbindung 96"/>
          <p:cNvCxnSpPr/>
          <p:nvPr/>
        </p:nvCxnSpPr>
        <p:spPr bwMode="auto">
          <a:xfrm>
            <a:off x="2209800" y="5181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5" name="Gruppieren 144"/>
          <p:cNvGrpSpPr/>
          <p:nvPr/>
        </p:nvGrpSpPr>
        <p:grpSpPr>
          <a:xfrm>
            <a:off x="1676400" y="4419600"/>
            <a:ext cx="533400" cy="762000"/>
            <a:chOff x="1600200" y="4419600"/>
            <a:chExt cx="533400" cy="762000"/>
          </a:xfrm>
        </p:grpSpPr>
        <p:sp>
          <p:nvSpPr>
            <p:cNvPr id="14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5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4" name="Gruppieren 153"/>
          <p:cNvGrpSpPr/>
          <p:nvPr/>
        </p:nvGrpSpPr>
        <p:grpSpPr>
          <a:xfrm flipH="1">
            <a:off x="3048000" y="4419600"/>
            <a:ext cx="533400" cy="762000"/>
            <a:chOff x="1600200" y="4419600"/>
            <a:chExt cx="533400" cy="762000"/>
          </a:xfrm>
        </p:grpSpPr>
        <p:sp>
          <p:nvSpPr>
            <p:cNvPr id="15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3" name="Gerade Verbindung 5"/>
          <p:cNvCxnSpPr/>
          <p:nvPr/>
        </p:nvCxnSpPr>
        <p:spPr bwMode="auto">
          <a:xfrm>
            <a:off x="26670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Ellipse 163"/>
          <p:cNvSpPr/>
          <p:nvPr/>
        </p:nvSpPr>
        <p:spPr bwMode="auto">
          <a:xfrm>
            <a:off x="2514600" y="5638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Ellipse 164"/>
          <p:cNvSpPr/>
          <p:nvPr/>
        </p:nvSpPr>
        <p:spPr bwMode="auto">
          <a:xfrm>
            <a:off x="2514600" y="5867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6" name="Gerade Verbindung 209"/>
          <p:cNvCxnSpPr/>
          <p:nvPr/>
        </p:nvCxnSpPr>
        <p:spPr bwMode="auto">
          <a:xfrm>
            <a:off x="2667000" y="617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227"/>
          <p:cNvCxnSpPr/>
          <p:nvPr/>
        </p:nvCxnSpPr>
        <p:spPr bwMode="auto">
          <a:xfrm flipH="1">
            <a:off x="2514600" y="647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231"/>
          <p:cNvCxnSpPr/>
          <p:nvPr/>
        </p:nvCxnSpPr>
        <p:spPr bwMode="auto">
          <a:xfrm flipV="1">
            <a:off x="16764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233"/>
          <p:cNvCxnSpPr>
            <a:endCxn id="160" idx="1"/>
          </p:cNvCxnSpPr>
          <p:nvPr/>
        </p:nvCxnSpPr>
        <p:spPr bwMode="auto">
          <a:xfrm>
            <a:off x="1676400" y="44196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235"/>
          <p:cNvCxnSpPr>
            <a:stCxn id="151" idx="1"/>
          </p:cNvCxnSpPr>
          <p:nvPr/>
        </p:nvCxnSpPr>
        <p:spPr bwMode="auto">
          <a:xfrm flipH="1" flipV="1">
            <a:off x="2209800" y="4191000"/>
            <a:ext cx="1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210"/>
          <p:cNvCxnSpPr/>
          <p:nvPr/>
        </p:nvCxnSpPr>
        <p:spPr bwMode="auto">
          <a:xfrm flipH="1" flipV="1">
            <a:off x="3048000" y="4191000"/>
            <a:ext cx="2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236"/>
          <p:cNvCxnSpPr/>
          <p:nvPr/>
        </p:nvCxnSpPr>
        <p:spPr bwMode="auto">
          <a:xfrm>
            <a:off x="2209800" y="43434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237"/>
          <p:cNvCxnSpPr/>
          <p:nvPr/>
        </p:nvCxnSpPr>
        <p:spPr bwMode="auto">
          <a:xfrm flipV="1">
            <a:off x="35814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r Verbinder 223"/>
          <p:cNvCxnSpPr/>
          <p:nvPr/>
        </p:nvCxnSpPr>
        <p:spPr bwMode="auto">
          <a:xfrm flipV="1">
            <a:off x="22098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r Verbinder 225"/>
          <p:cNvCxnSpPr/>
          <p:nvPr/>
        </p:nvCxnSpPr>
        <p:spPr bwMode="auto">
          <a:xfrm>
            <a:off x="2209800" y="3962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2438400" y="3810000"/>
            <a:ext cx="3810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Ω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9" name="Gerader Verbinder 178"/>
          <p:cNvCxnSpPr/>
          <p:nvPr/>
        </p:nvCxnSpPr>
        <p:spPr bwMode="auto">
          <a:xfrm>
            <a:off x="2819400" y="3962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r Verbinder 179"/>
          <p:cNvCxnSpPr/>
          <p:nvPr/>
        </p:nvCxnSpPr>
        <p:spPr bwMode="auto">
          <a:xfrm>
            <a:off x="30480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0" name="Textfeld 229"/>
          <p:cNvSpPr txBox="1"/>
          <p:nvPr/>
        </p:nvSpPr>
        <p:spPr>
          <a:xfrm>
            <a:off x="2819400" y="3657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83" name="Textfeld 182"/>
          <p:cNvSpPr txBox="1"/>
          <p:nvPr/>
        </p:nvSpPr>
        <p:spPr>
          <a:xfrm>
            <a:off x="2229036" y="3657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1524000" y="4876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3429000" y="48768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87" name="Gerader Verbinder 186"/>
          <p:cNvCxnSpPr/>
          <p:nvPr/>
        </p:nvCxnSpPr>
        <p:spPr bwMode="auto">
          <a:xfrm>
            <a:off x="22098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r Verbinder 234"/>
          <p:cNvCxnSpPr/>
          <p:nvPr/>
        </p:nvCxnSpPr>
        <p:spPr bwMode="auto">
          <a:xfrm flipH="1">
            <a:off x="2133600" y="3886200"/>
            <a:ext cx="990600" cy="0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2" name="Gerader Verbinder 251"/>
          <p:cNvCxnSpPr/>
          <p:nvPr/>
        </p:nvCxnSpPr>
        <p:spPr bwMode="auto">
          <a:xfrm>
            <a:off x="2133600" y="3886200"/>
            <a:ext cx="0" cy="1447800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r Verbinder 195"/>
          <p:cNvCxnSpPr/>
          <p:nvPr/>
        </p:nvCxnSpPr>
        <p:spPr bwMode="auto">
          <a:xfrm flipV="1">
            <a:off x="3124200" y="3886200"/>
            <a:ext cx="0" cy="1447800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>
            <a:off x="3048000" y="3505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Foliennummernplatzhalter 4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714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Ersatzwiderstand = 0</a:t>
            </a:r>
            <a:r>
              <a:rPr lang="de-DE" dirty="0"/>
              <a:t> </a:t>
            </a:r>
            <a:r>
              <a:rPr lang="de-DE" dirty="0" smtClean="0"/>
              <a:t>-&gt; Schaltung oszilliert</a:t>
            </a:r>
            <a:endParaRPr lang="de-DE" dirty="0"/>
          </a:p>
        </p:txBody>
      </p:sp>
      <p:cxnSp>
        <p:nvCxnSpPr>
          <p:cNvPr id="242" name="Gerade Verbindung 241"/>
          <p:cNvCxnSpPr>
            <a:endCxn id="113" idx="0"/>
          </p:cNvCxnSpPr>
          <p:nvPr/>
        </p:nvCxnSpPr>
        <p:spPr bwMode="auto">
          <a:xfrm flipV="1">
            <a:off x="30480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243"/>
          <p:cNvCxnSpPr/>
          <p:nvPr/>
        </p:nvCxnSpPr>
        <p:spPr bwMode="auto">
          <a:xfrm flipH="1">
            <a:off x="3810000" y="2133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244"/>
          <p:cNvCxnSpPr/>
          <p:nvPr/>
        </p:nvCxnSpPr>
        <p:spPr bwMode="auto">
          <a:xfrm flipH="1">
            <a:off x="3581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/>
          <p:nvPr/>
        </p:nvCxnSpPr>
        <p:spPr bwMode="auto">
          <a:xfrm flipH="1">
            <a:off x="35814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246"/>
          <p:cNvCxnSpPr/>
          <p:nvPr/>
        </p:nvCxnSpPr>
        <p:spPr bwMode="auto">
          <a:xfrm>
            <a:off x="3810000" y="2743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Gerade Verbindung 247"/>
          <p:cNvCxnSpPr/>
          <p:nvPr/>
        </p:nvCxnSpPr>
        <p:spPr bwMode="auto">
          <a:xfrm flipV="1">
            <a:off x="3048000" y="213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Gerade Verbindung 248"/>
          <p:cNvCxnSpPr/>
          <p:nvPr/>
        </p:nvCxnSpPr>
        <p:spPr bwMode="auto">
          <a:xfrm>
            <a:off x="2819400" y="2133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Gerade Verbindung 249"/>
          <p:cNvCxnSpPr/>
          <p:nvPr/>
        </p:nvCxnSpPr>
        <p:spPr bwMode="auto">
          <a:xfrm>
            <a:off x="3048000" y="3505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 flipH="1">
            <a:off x="3581400" y="2438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uppieren 3"/>
          <p:cNvGrpSpPr/>
          <p:nvPr/>
        </p:nvGrpSpPr>
        <p:grpSpPr>
          <a:xfrm>
            <a:off x="2971800" y="2514600"/>
            <a:ext cx="152400" cy="457200"/>
            <a:chOff x="4267200" y="3429000"/>
            <a:chExt cx="609600" cy="1828800"/>
          </a:xfrm>
        </p:grpSpPr>
        <p:sp>
          <p:nvSpPr>
            <p:cNvPr id="3" name="Bogen 2"/>
            <p:cNvSpPr/>
            <p:nvPr/>
          </p:nvSpPr>
          <p:spPr bwMode="auto">
            <a:xfrm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9" name="Bogen 108"/>
            <p:cNvSpPr/>
            <p:nvPr/>
          </p:nvSpPr>
          <p:spPr bwMode="auto">
            <a:xfrm flipV="1"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0" name="Bogen 109"/>
            <p:cNvSpPr/>
            <p:nvPr/>
          </p:nvSpPr>
          <p:spPr bwMode="auto">
            <a:xfrm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1" name="Bogen 110"/>
            <p:cNvSpPr/>
            <p:nvPr/>
          </p:nvSpPr>
          <p:spPr bwMode="auto">
            <a:xfrm flipV="1"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2" name="Bogen 111"/>
            <p:cNvSpPr/>
            <p:nvPr/>
          </p:nvSpPr>
          <p:spPr bwMode="auto">
            <a:xfrm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 flipV="1"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16" name="Gerade Verbindung 241"/>
          <p:cNvCxnSpPr/>
          <p:nvPr/>
        </p:nvCxnSpPr>
        <p:spPr bwMode="auto">
          <a:xfrm flipV="1">
            <a:off x="3048000" y="3352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2971800" y="3124200"/>
            <a:ext cx="152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cxnSp>
        <p:nvCxnSpPr>
          <p:cNvPr id="26" name="Gerader Verbinder 25"/>
          <p:cNvCxnSpPr/>
          <p:nvPr/>
        </p:nvCxnSpPr>
        <p:spPr bwMode="auto">
          <a:xfrm flipH="1">
            <a:off x="28956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hteck 26"/>
          <p:cNvSpPr/>
          <p:nvPr/>
        </p:nvSpPr>
        <p:spPr bwMode="auto">
          <a:xfrm>
            <a:off x="2362200" y="3429000"/>
            <a:ext cx="5334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-2R</a:t>
            </a:r>
          </a:p>
        </p:txBody>
      </p:sp>
      <p:grpSp>
        <p:nvGrpSpPr>
          <p:cNvPr id="29" name="Gruppieren 28"/>
          <p:cNvGrpSpPr/>
          <p:nvPr/>
        </p:nvGrpSpPr>
        <p:grpSpPr>
          <a:xfrm flipH="1">
            <a:off x="1219200" y="2133600"/>
            <a:ext cx="1219200" cy="1371600"/>
            <a:chOff x="2819400" y="3810000"/>
            <a:chExt cx="1219200" cy="1371600"/>
          </a:xfrm>
        </p:grpSpPr>
        <p:cxnSp>
          <p:nvCxnSpPr>
            <p:cNvPr id="124" name="Gerade Verbindung 241"/>
            <p:cNvCxnSpPr>
              <a:endCxn id="139" idx="0"/>
            </p:cNvCxnSpPr>
            <p:nvPr/>
          </p:nvCxnSpPr>
          <p:spPr bwMode="auto">
            <a:xfrm flipV="1">
              <a:off x="3048000" y="4648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243"/>
            <p:cNvCxnSpPr/>
            <p:nvPr/>
          </p:nvCxnSpPr>
          <p:spPr bwMode="auto">
            <a:xfrm flipH="1">
              <a:off x="3810000" y="38100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244"/>
            <p:cNvCxnSpPr/>
            <p:nvPr/>
          </p:nvCxnSpPr>
          <p:spPr bwMode="auto">
            <a:xfrm flipH="1">
              <a:off x="3581400" y="4343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245"/>
            <p:cNvCxnSpPr/>
            <p:nvPr/>
          </p:nvCxnSpPr>
          <p:spPr bwMode="auto">
            <a:xfrm flipH="1">
              <a:off x="3581400" y="4419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Gerade Verbindung 246"/>
            <p:cNvCxnSpPr/>
            <p:nvPr/>
          </p:nvCxnSpPr>
          <p:spPr bwMode="auto">
            <a:xfrm>
              <a:off x="3810000" y="44196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Gerade Verbindung 247"/>
            <p:cNvCxnSpPr/>
            <p:nvPr/>
          </p:nvCxnSpPr>
          <p:spPr bwMode="auto">
            <a:xfrm flipV="1">
              <a:off x="3048000" y="38100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248"/>
            <p:cNvCxnSpPr/>
            <p:nvPr/>
          </p:nvCxnSpPr>
          <p:spPr bwMode="auto">
            <a:xfrm>
              <a:off x="2819400" y="3810000"/>
              <a:ext cx="1219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249"/>
            <p:cNvCxnSpPr/>
            <p:nvPr/>
          </p:nvCxnSpPr>
          <p:spPr bwMode="auto">
            <a:xfrm>
              <a:off x="3048000" y="51816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mit Pfeil 131"/>
            <p:cNvCxnSpPr/>
            <p:nvPr/>
          </p:nvCxnSpPr>
          <p:spPr bwMode="auto">
            <a:xfrm flipH="1">
              <a:off x="3581400" y="4114800"/>
              <a:ext cx="457200" cy="5334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3" name="Gruppieren 132"/>
            <p:cNvGrpSpPr/>
            <p:nvPr/>
          </p:nvGrpSpPr>
          <p:grpSpPr>
            <a:xfrm>
              <a:off x="2971800" y="4191000"/>
              <a:ext cx="152400" cy="457200"/>
              <a:chOff x="4267200" y="3429000"/>
              <a:chExt cx="609600" cy="1828800"/>
            </a:xfrm>
          </p:grpSpPr>
          <p:sp>
            <p:nvSpPr>
              <p:cNvPr id="134" name="Bogen 133"/>
              <p:cNvSpPr/>
              <p:nvPr/>
            </p:nvSpPr>
            <p:spPr bwMode="auto">
              <a:xfrm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5" name="Bogen 134"/>
              <p:cNvSpPr/>
              <p:nvPr/>
            </p:nvSpPr>
            <p:spPr bwMode="auto">
              <a:xfrm flipV="1"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6" name="Bogen 135"/>
              <p:cNvSpPr/>
              <p:nvPr/>
            </p:nvSpPr>
            <p:spPr bwMode="auto">
              <a:xfrm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7" name="Bogen 136"/>
              <p:cNvSpPr/>
              <p:nvPr/>
            </p:nvSpPr>
            <p:spPr bwMode="auto">
              <a:xfrm flipV="1"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8" name="Bogen 137"/>
              <p:cNvSpPr/>
              <p:nvPr/>
            </p:nvSpPr>
            <p:spPr bwMode="auto">
              <a:xfrm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9" name="Bogen 138"/>
              <p:cNvSpPr/>
              <p:nvPr/>
            </p:nvSpPr>
            <p:spPr bwMode="auto">
              <a:xfrm flipV="1"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40" name="Gerade Verbindung 241"/>
            <p:cNvCxnSpPr/>
            <p:nvPr/>
          </p:nvCxnSpPr>
          <p:spPr bwMode="auto">
            <a:xfrm flipV="1">
              <a:off x="3048000" y="5029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Rechteck 140"/>
            <p:cNvSpPr/>
            <p:nvPr/>
          </p:nvSpPr>
          <p:spPr bwMode="auto">
            <a:xfrm>
              <a:off x="2971800" y="4800600"/>
              <a:ext cx="152400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</a:t>
              </a:r>
            </a:p>
          </p:txBody>
        </p:sp>
        <p:cxnSp>
          <p:nvCxnSpPr>
            <p:cNvPr id="142" name="Gerader Verbinder 141"/>
            <p:cNvCxnSpPr/>
            <p:nvPr/>
          </p:nvCxnSpPr>
          <p:spPr bwMode="auto">
            <a:xfrm flipH="1">
              <a:off x="2895600" y="5181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9" name="Gerade Verbindung 241"/>
          <p:cNvCxnSpPr>
            <a:endCxn id="104" idx="0"/>
          </p:cNvCxnSpPr>
          <p:nvPr/>
        </p:nvCxnSpPr>
        <p:spPr bwMode="auto">
          <a:xfrm flipV="1">
            <a:off x="75438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243"/>
          <p:cNvCxnSpPr/>
          <p:nvPr/>
        </p:nvCxnSpPr>
        <p:spPr bwMode="auto">
          <a:xfrm flipH="1">
            <a:off x="8305800" y="2133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244"/>
          <p:cNvCxnSpPr/>
          <p:nvPr/>
        </p:nvCxnSpPr>
        <p:spPr bwMode="auto">
          <a:xfrm flipH="1">
            <a:off x="8077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245"/>
          <p:cNvCxnSpPr/>
          <p:nvPr/>
        </p:nvCxnSpPr>
        <p:spPr bwMode="auto">
          <a:xfrm flipH="1">
            <a:off x="80772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246"/>
          <p:cNvCxnSpPr/>
          <p:nvPr/>
        </p:nvCxnSpPr>
        <p:spPr bwMode="auto">
          <a:xfrm>
            <a:off x="8305800" y="2743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247"/>
          <p:cNvCxnSpPr/>
          <p:nvPr/>
        </p:nvCxnSpPr>
        <p:spPr bwMode="auto">
          <a:xfrm flipV="1">
            <a:off x="7543800" y="213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248"/>
          <p:cNvCxnSpPr/>
          <p:nvPr/>
        </p:nvCxnSpPr>
        <p:spPr bwMode="auto">
          <a:xfrm>
            <a:off x="7315200" y="2133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249"/>
          <p:cNvCxnSpPr/>
          <p:nvPr/>
        </p:nvCxnSpPr>
        <p:spPr bwMode="auto">
          <a:xfrm>
            <a:off x="7543800" y="3505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mit Pfeil 96"/>
          <p:cNvCxnSpPr/>
          <p:nvPr/>
        </p:nvCxnSpPr>
        <p:spPr bwMode="auto">
          <a:xfrm flipH="1">
            <a:off x="8077200" y="2438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8" name="Gruppieren 97"/>
          <p:cNvGrpSpPr/>
          <p:nvPr/>
        </p:nvGrpSpPr>
        <p:grpSpPr>
          <a:xfrm>
            <a:off x="7467600" y="2514600"/>
            <a:ext cx="152400" cy="457200"/>
            <a:chOff x="4267200" y="3429000"/>
            <a:chExt cx="609600" cy="1828800"/>
          </a:xfrm>
        </p:grpSpPr>
        <p:sp>
          <p:nvSpPr>
            <p:cNvPr id="99" name="Bogen 98"/>
            <p:cNvSpPr/>
            <p:nvPr/>
          </p:nvSpPr>
          <p:spPr bwMode="auto">
            <a:xfrm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4267200" y="34290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1" name="Bogen 100"/>
            <p:cNvSpPr/>
            <p:nvPr/>
          </p:nvSpPr>
          <p:spPr bwMode="auto">
            <a:xfrm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2" name="Bogen 101"/>
            <p:cNvSpPr/>
            <p:nvPr/>
          </p:nvSpPr>
          <p:spPr bwMode="auto">
            <a:xfrm flipV="1">
              <a:off x="4267200" y="40386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3" name="Bogen 102"/>
            <p:cNvSpPr/>
            <p:nvPr/>
          </p:nvSpPr>
          <p:spPr bwMode="auto">
            <a:xfrm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4" name="Bogen 103"/>
            <p:cNvSpPr/>
            <p:nvPr/>
          </p:nvSpPr>
          <p:spPr bwMode="auto">
            <a:xfrm flipV="1">
              <a:off x="4267200" y="4648200"/>
              <a:ext cx="609600" cy="6096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05" name="Gerade Verbindung 241"/>
          <p:cNvCxnSpPr/>
          <p:nvPr/>
        </p:nvCxnSpPr>
        <p:spPr bwMode="auto">
          <a:xfrm flipV="1">
            <a:off x="7543800" y="3352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r Verbinder 106"/>
          <p:cNvCxnSpPr/>
          <p:nvPr/>
        </p:nvCxnSpPr>
        <p:spPr bwMode="auto">
          <a:xfrm flipH="1">
            <a:off x="73914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4" name="Gruppieren 113"/>
          <p:cNvGrpSpPr/>
          <p:nvPr/>
        </p:nvGrpSpPr>
        <p:grpSpPr>
          <a:xfrm flipH="1">
            <a:off x="5715000" y="2133600"/>
            <a:ext cx="1219200" cy="1371600"/>
            <a:chOff x="2819400" y="3810000"/>
            <a:chExt cx="1219200" cy="1371600"/>
          </a:xfrm>
        </p:grpSpPr>
        <p:cxnSp>
          <p:nvCxnSpPr>
            <p:cNvPr id="115" name="Gerade Verbindung 241"/>
            <p:cNvCxnSpPr>
              <a:endCxn id="189" idx="0"/>
            </p:cNvCxnSpPr>
            <p:nvPr/>
          </p:nvCxnSpPr>
          <p:spPr bwMode="auto">
            <a:xfrm flipV="1">
              <a:off x="3048000" y="4648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" name="Gerade Verbindung 243"/>
            <p:cNvCxnSpPr/>
            <p:nvPr/>
          </p:nvCxnSpPr>
          <p:spPr bwMode="auto">
            <a:xfrm flipH="1">
              <a:off x="3810000" y="38100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244"/>
            <p:cNvCxnSpPr/>
            <p:nvPr/>
          </p:nvCxnSpPr>
          <p:spPr bwMode="auto">
            <a:xfrm flipH="1">
              <a:off x="3581400" y="43434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245"/>
            <p:cNvCxnSpPr/>
            <p:nvPr/>
          </p:nvCxnSpPr>
          <p:spPr bwMode="auto">
            <a:xfrm flipH="1">
              <a:off x="3581400" y="4419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0" name="Gerade Verbindung 246"/>
            <p:cNvCxnSpPr/>
            <p:nvPr/>
          </p:nvCxnSpPr>
          <p:spPr bwMode="auto">
            <a:xfrm>
              <a:off x="3810000" y="44196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247"/>
            <p:cNvCxnSpPr/>
            <p:nvPr/>
          </p:nvCxnSpPr>
          <p:spPr bwMode="auto">
            <a:xfrm flipV="1">
              <a:off x="3048000" y="38100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Gerade Verbindung 248"/>
            <p:cNvCxnSpPr/>
            <p:nvPr/>
          </p:nvCxnSpPr>
          <p:spPr bwMode="auto">
            <a:xfrm>
              <a:off x="2819400" y="3810000"/>
              <a:ext cx="1219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Gerade Verbindung 249"/>
            <p:cNvCxnSpPr/>
            <p:nvPr/>
          </p:nvCxnSpPr>
          <p:spPr bwMode="auto">
            <a:xfrm>
              <a:off x="3048000" y="51816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mit Pfeil 142"/>
            <p:cNvCxnSpPr/>
            <p:nvPr/>
          </p:nvCxnSpPr>
          <p:spPr bwMode="auto">
            <a:xfrm flipH="1">
              <a:off x="3581400" y="4114800"/>
              <a:ext cx="457200" cy="5334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74" name="Gruppieren 173"/>
            <p:cNvGrpSpPr/>
            <p:nvPr/>
          </p:nvGrpSpPr>
          <p:grpSpPr>
            <a:xfrm>
              <a:off x="2971800" y="4191000"/>
              <a:ext cx="152400" cy="457200"/>
              <a:chOff x="4267200" y="3429000"/>
              <a:chExt cx="609600" cy="1828800"/>
            </a:xfrm>
          </p:grpSpPr>
          <p:sp>
            <p:nvSpPr>
              <p:cNvPr id="178" name="Bogen 177"/>
              <p:cNvSpPr/>
              <p:nvPr/>
            </p:nvSpPr>
            <p:spPr bwMode="auto">
              <a:xfrm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1" name="Bogen 180"/>
              <p:cNvSpPr/>
              <p:nvPr/>
            </p:nvSpPr>
            <p:spPr bwMode="auto">
              <a:xfrm flipV="1">
                <a:off x="4267200" y="34290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" name="Bogen 181"/>
              <p:cNvSpPr/>
              <p:nvPr/>
            </p:nvSpPr>
            <p:spPr bwMode="auto">
              <a:xfrm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6" name="Bogen 185"/>
              <p:cNvSpPr/>
              <p:nvPr/>
            </p:nvSpPr>
            <p:spPr bwMode="auto">
              <a:xfrm flipV="1">
                <a:off x="4267200" y="40386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8" name="Bogen 187"/>
              <p:cNvSpPr/>
              <p:nvPr/>
            </p:nvSpPr>
            <p:spPr bwMode="auto">
              <a:xfrm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9" name="Bogen 188"/>
              <p:cNvSpPr/>
              <p:nvPr/>
            </p:nvSpPr>
            <p:spPr bwMode="auto">
              <a:xfrm flipV="1">
                <a:off x="4267200" y="4648200"/>
                <a:ext cx="609600" cy="6096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175" name="Gerade Verbindung 241"/>
            <p:cNvCxnSpPr/>
            <p:nvPr/>
          </p:nvCxnSpPr>
          <p:spPr bwMode="auto">
            <a:xfrm flipV="1">
              <a:off x="3048000" y="5029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r Verbinder 176"/>
            <p:cNvCxnSpPr/>
            <p:nvPr/>
          </p:nvCxnSpPr>
          <p:spPr bwMode="auto">
            <a:xfrm flipH="1">
              <a:off x="2895600" y="5181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" name="Gerader Verbinder 4"/>
          <p:cNvCxnSpPr/>
          <p:nvPr/>
        </p:nvCxnSpPr>
        <p:spPr bwMode="auto">
          <a:xfrm>
            <a:off x="67056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r Verbinder 7"/>
          <p:cNvCxnSpPr/>
          <p:nvPr/>
        </p:nvCxnSpPr>
        <p:spPr bwMode="auto">
          <a:xfrm>
            <a:off x="68580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Foliennummernplatzhalt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120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Inhaltsplatzhalt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Ladungspumpe + Filter erzeugen Oszillator-Eingangsspannung 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1D9343-E757-473A-B365-895B83CA8D9D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sp>
        <p:nvSpPr>
          <p:cNvPr id="7" name="Rechteck 6"/>
          <p:cNvSpPr/>
          <p:nvPr/>
        </p:nvSpPr>
        <p:spPr bwMode="auto">
          <a:xfrm>
            <a:off x="6553200" y="11430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Ellipse 5"/>
          <p:cNvSpPr/>
          <p:nvPr/>
        </p:nvSpPr>
        <p:spPr bwMode="auto">
          <a:xfrm>
            <a:off x="19812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21336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981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1336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 flipH="1"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1336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21336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 flipV="1">
            <a:off x="1981200" y="3276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21336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Ellipse 15"/>
          <p:cNvSpPr/>
          <p:nvPr/>
        </p:nvSpPr>
        <p:spPr bwMode="auto">
          <a:xfrm>
            <a:off x="1981200" y="2667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2133600" y="236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H="1">
            <a:off x="1981200" y="236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1336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32004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29718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29718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2004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30480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2819400" y="3733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3733800" y="3429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456617" y="30758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371600" y="3962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1524000" y="3352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1524000" y="4191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>
            <a:stCxn id="16" idx="0"/>
            <a:endCxn id="16" idx="4"/>
          </p:cNvCxnSpPr>
          <p:nvPr/>
        </p:nvCxnSpPr>
        <p:spPr bwMode="auto">
          <a:xfrm>
            <a:off x="2133600" y="26670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/>
          <p:nvPr/>
        </p:nvCxnSpPr>
        <p:spPr bwMode="auto">
          <a:xfrm>
            <a:off x="2133600" y="45720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r Verbinder 19"/>
          <p:cNvCxnSpPr/>
          <p:nvPr/>
        </p:nvCxnSpPr>
        <p:spPr bwMode="auto">
          <a:xfrm>
            <a:off x="45720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r Verbinder 32"/>
          <p:cNvCxnSpPr/>
          <p:nvPr/>
        </p:nvCxnSpPr>
        <p:spPr bwMode="auto">
          <a:xfrm flipV="1">
            <a:off x="5257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/>
          <p:nvPr/>
        </p:nvCxnSpPr>
        <p:spPr bwMode="auto">
          <a:xfrm>
            <a:off x="5257800" y="3429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r Verbinder 36"/>
          <p:cNvCxnSpPr/>
          <p:nvPr/>
        </p:nvCxnSpPr>
        <p:spPr bwMode="auto">
          <a:xfrm flipV="1">
            <a:off x="54864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54864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r Verbinder 38"/>
          <p:cNvCxnSpPr/>
          <p:nvPr/>
        </p:nvCxnSpPr>
        <p:spPr bwMode="auto">
          <a:xfrm flipV="1">
            <a:off x="6172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>
            <a:off x="6172200" y="3429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r Verbinder 40"/>
          <p:cNvCxnSpPr/>
          <p:nvPr/>
        </p:nvCxnSpPr>
        <p:spPr bwMode="auto">
          <a:xfrm flipV="1">
            <a:off x="6400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r Verbinder 41"/>
          <p:cNvCxnSpPr/>
          <p:nvPr/>
        </p:nvCxnSpPr>
        <p:spPr bwMode="auto">
          <a:xfrm>
            <a:off x="6400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r Verbinder 42"/>
          <p:cNvCxnSpPr/>
          <p:nvPr/>
        </p:nvCxnSpPr>
        <p:spPr bwMode="auto">
          <a:xfrm flipV="1">
            <a:off x="7086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r Verbinder 43"/>
          <p:cNvCxnSpPr/>
          <p:nvPr/>
        </p:nvCxnSpPr>
        <p:spPr bwMode="auto">
          <a:xfrm>
            <a:off x="7086600" y="3429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 flipV="1">
            <a:off x="7315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>
            <a:off x="7315200" y="4114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>
            <a:off x="4572000" y="3276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 flipV="1">
            <a:off x="5257800" y="31242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>
            <a:off x="5486400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r Verbinder 51"/>
          <p:cNvCxnSpPr/>
          <p:nvPr/>
        </p:nvCxnSpPr>
        <p:spPr bwMode="auto">
          <a:xfrm flipV="1">
            <a:off x="6172200" y="29718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r Verbinder 52"/>
          <p:cNvCxnSpPr/>
          <p:nvPr/>
        </p:nvCxnSpPr>
        <p:spPr bwMode="auto">
          <a:xfrm>
            <a:off x="6400800" y="2971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r Verbinder 53"/>
          <p:cNvCxnSpPr/>
          <p:nvPr/>
        </p:nvCxnSpPr>
        <p:spPr bwMode="auto">
          <a:xfrm flipV="1">
            <a:off x="7086600" y="28194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r Verbinder 54"/>
          <p:cNvCxnSpPr/>
          <p:nvPr/>
        </p:nvCxnSpPr>
        <p:spPr bwMode="auto">
          <a:xfrm>
            <a:off x="7315200" y="2819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4953000" y="2590800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(t)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4572000" y="3810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60" name="Gerader Verbinder 59"/>
          <p:cNvCxnSpPr/>
          <p:nvPr/>
        </p:nvCxnSpPr>
        <p:spPr bwMode="auto">
          <a:xfrm flipV="1">
            <a:off x="8001000" y="4267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r Verbinder 60"/>
          <p:cNvCxnSpPr/>
          <p:nvPr/>
        </p:nvCxnSpPr>
        <p:spPr bwMode="auto">
          <a:xfrm>
            <a:off x="8001000" y="4267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r Verbinder 61"/>
          <p:cNvCxnSpPr/>
          <p:nvPr/>
        </p:nvCxnSpPr>
        <p:spPr bwMode="auto">
          <a:xfrm flipV="1">
            <a:off x="8229600" y="4267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r Verbinder 62"/>
          <p:cNvCxnSpPr/>
          <p:nvPr/>
        </p:nvCxnSpPr>
        <p:spPr bwMode="auto">
          <a:xfrm>
            <a:off x="82296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r Verbinder 63"/>
          <p:cNvCxnSpPr/>
          <p:nvPr/>
        </p:nvCxnSpPr>
        <p:spPr bwMode="auto">
          <a:xfrm>
            <a:off x="4572000" y="49530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r Verbinder 66"/>
          <p:cNvCxnSpPr/>
          <p:nvPr/>
        </p:nvCxnSpPr>
        <p:spPr bwMode="auto">
          <a:xfrm flipH="1" flipV="1">
            <a:off x="8001000" y="28194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r Verbinder 67"/>
          <p:cNvCxnSpPr/>
          <p:nvPr/>
        </p:nvCxnSpPr>
        <p:spPr bwMode="auto">
          <a:xfrm>
            <a:off x="8229600" y="2971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0" name="Objek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383979"/>
              </p:ext>
            </p:extLst>
          </p:nvPr>
        </p:nvGraphicFramePr>
        <p:xfrm>
          <a:off x="3810000" y="5638800"/>
          <a:ext cx="186531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4" imgW="863280" imgH="393480" progId="Equation.3">
                  <p:embed/>
                </p:oleObj>
              </mc:Choice>
              <mc:Fallback>
                <p:oleObj name="Equation" r:id="rId4" imgW="863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638800"/>
                        <a:ext cx="1865313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k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54986"/>
              </p:ext>
            </p:extLst>
          </p:nvPr>
        </p:nvGraphicFramePr>
        <p:xfrm>
          <a:off x="1676400" y="5867400"/>
          <a:ext cx="158908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6" imgW="736560" imgH="228600" progId="Equation.3">
                  <p:embed/>
                </p:oleObj>
              </mc:Choice>
              <mc:Fallback>
                <p:oleObj name="Equation" r:id="rId6" imgW="736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867400"/>
                        <a:ext cx="1589088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k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280517"/>
              </p:ext>
            </p:extLst>
          </p:nvPr>
        </p:nvGraphicFramePr>
        <p:xfrm>
          <a:off x="6096000" y="5638800"/>
          <a:ext cx="252253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8" imgW="1168200" imgH="393480" progId="Equation.3">
                  <p:embed/>
                </p:oleObj>
              </mc:Choice>
              <mc:Fallback>
                <p:oleObj name="Equation" r:id="rId8" imgW="1168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638800"/>
                        <a:ext cx="2522538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Abgerundetes Rechteck 73"/>
          <p:cNvSpPr/>
          <p:nvPr/>
        </p:nvSpPr>
        <p:spPr bwMode="auto">
          <a:xfrm>
            <a:off x="1219200" y="2057400"/>
            <a:ext cx="1295400" cy="3429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Abgerundetes Rechteck 74"/>
          <p:cNvSpPr/>
          <p:nvPr/>
        </p:nvSpPr>
        <p:spPr bwMode="auto">
          <a:xfrm>
            <a:off x="2667000" y="2057400"/>
            <a:ext cx="1066800" cy="3429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Textfeld 76"/>
          <p:cNvSpPr txBox="1"/>
          <p:nvPr/>
        </p:nvSpPr>
        <p:spPr>
          <a:xfrm>
            <a:off x="1143000" y="1752600"/>
            <a:ext cx="12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Ladungspumpe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2743200" y="1752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Filter</a:t>
            </a:r>
            <a:endParaRPr lang="de-DE" dirty="0"/>
          </a:p>
        </p:txBody>
      </p:sp>
      <p:cxnSp>
        <p:nvCxnSpPr>
          <p:cNvPr id="80" name="Gerade Verbindung mit Pfeil 79"/>
          <p:cNvCxnSpPr/>
          <p:nvPr/>
        </p:nvCxnSpPr>
        <p:spPr bwMode="auto">
          <a:xfrm>
            <a:off x="2286000" y="3581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2692424" y="3276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Iout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200400" y="4419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36" name="Freihandform 35"/>
          <p:cNvSpPr/>
          <p:nvPr/>
        </p:nvSpPr>
        <p:spPr bwMode="auto">
          <a:xfrm>
            <a:off x="4591050" y="2876525"/>
            <a:ext cx="4276725" cy="400075"/>
          </a:xfrm>
          <a:custGeom>
            <a:avLst/>
            <a:gdLst>
              <a:gd name="connsiteX0" fmla="*/ 0 w 4276725"/>
              <a:gd name="connsiteY0" fmla="*/ 400075 h 400075"/>
              <a:gd name="connsiteX1" fmla="*/ 742950 w 4276725"/>
              <a:gd name="connsiteY1" fmla="*/ 352450 h 400075"/>
              <a:gd name="connsiteX2" fmla="*/ 1743075 w 4276725"/>
              <a:gd name="connsiteY2" fmla="*/ 171475 h 400075"/>
              <a:gd name="connsiteX3" fmla="*/ 2667000 w 4276725"/>
              <a:gd name="connsiteY3" fmla="*/ 19075 h 400075"/>
              <a:gd name="connsiteX4" fmla="*/ 3581400 w 4276725"/>
              <a:gd name="connsiteY4" fmla="*/ 9550 h 400075"/>
              <a:gd name="connsiteX5" fmla="*/ 4276725 w 4276725"/>
              <a:gd name="connsiteY5" fmla="*/ 85750 h 4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76725" h="400075">
                <a:moveTo>
                  <a:pt x="0" y="400075"/>
                </a:moveTo>
                <a:cubicBezTo>
                  <a:pt x="226219" y="395312"/>
                  <a:pt x="452438" y="390550"/>
                  <a:pt x="742950" y="352450"/>
                </a:cubicBezTo>
                <a:cubicBezTo>
                  <a:pt x="1033463" y="314350"/>
                  <a:pt x="1743075" y="171475"/>
                  <a:pt x="1743075" y="171475"/>
                </a:cubicBezTo>
                <a:cubicBezTo>
                  <a:pt x="2063750" y="115913"/>
                  <a:pt x="2360613" y="46062"/>
                  <a:pt x="2667000" y="19075"/>
                </a:cubicBezTo>
                <a:cubicBezTo>
                  <a:pt x="2973388" y="-7913"/>
                  <a:pt x="3313113" y="-1562"/>
                  <a:pt x="3581400" y="9550"/>
                </a:cubicBezTo>
                <a:cubicBezTo>
                  <a:pt x="3849687" y="20662"/>
                  <a:pt x="4063206" y="53206"/>
                  <a:pt x="4276725" y="8575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mit Pfeil 49"/>
          <p:cNvCxnSpPr/>
          <p:nvPr/>
        </p:nvCxnSpPr>
        <p:spPr bwMode="auto">
          <a:xfrm>
            <a:off x="55626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7459008" y="3048000"/>
            <a:ext cx="637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(t)</a:t>
            </a:r>
            <a:endParaRPr lang="de-DE" dirty="0"/>
          </a:p>
        </p:txBody>
      </p:sp>
      <p:cxnSp>
        <p:nvCxnSpPr>
          <p:cNvPr id="58" name="Gerade Verbindung mit Pfeil 57"/>
          <p:cNvCxnSpPr>
            <a:stCxn id="76" idx="1"/>
          </p:cNvCxnSpPr>
          <p:nvPr/>
        </p:nvCxnSpPr>
        <p:spPr bwMode="auto">
          <a:xfrm flipV="1">
            <a:off x="7459008" y="2895600"/>
            <a:ext cx="8592" cy="2909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4670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Serielle </a:t>
            </a:r>
            <a:r>
              <a:rPr lang="de-DE" dirty="0" err="1" smtClean="0"/>
              <a:t>Datenübertrageung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506881" y="41148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3962400" y="41910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9" idx="0"/>
          </p:cNvCxnSpPr>
          <p:nvPr/>
        </p:nvCxnSpPr>
        <p:spPr bwMode="auto">
          <a:xfrm flipH="1">
            <a:off x="4114800" y="2286000"/>
            <a:ext cx="9906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4343400" y="1828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1981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343400" y="1828800"/>
            <a:ext cx="3048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>
            <a:stCxn id="2" idx="3"/>
          </p:cNvCxnSpPr>
          <p:nvPr/>
        </p:nvCxnSpPr>
        <p:spPr bwMode="auto">
          <a:xfrm>
            <a:off x="3048000" y="4876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648200" y="58674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800600" y="5943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H="1" flipV="1">
            <a:off x="4419600" y="5181600"/>
            <a:ext cx="3810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Ellipse 39"/>
          <p:cNvSpPr/>
          <p:nvPr/>
        </p:nvSpPr>
        <p:spPr bwMode="auto">
          <a:xfrm>
            <a:off x="4191000" y="46482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Rechteck 1"/>
          <p:cNvSpPr/>
          <p:nvPr/>
        </p:nvSpPr>
        <p:spPr bwMode="auto">
          <a:xfrm>
            <a:off x="1828800" y="4800600"/>
            <a:ext cx="1219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91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Stabilität der Schleife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Phasendetektor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(1/s)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(o)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895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hteck 1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(c)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295400" y="3124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295400" y="3124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(a)</a:t>
            </a:r>
          </a:p>
        </p:txBody>
      </p:sp>
      <p:sp>
        <p:nvSpPr>
          <p:cNvPr id="30" name="Rechteck 29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H(s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)</a:t>
            </a:r>
          </a:p>
        </p:txBody>
      </p:sp>
      <p:cxnSp>
        <p:nvCxnSpPr>
          <p:cNvPr id="32" name="Gerade Verbindung mit Pfeil 31"/>
          <p:cNvCxnSpPr>
            <a:stCxn id="29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5" name="Objek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128509"/>
              </p:ext>
            </p:extLst>
          </p:nvPr>
        </p:nvGraphicFramePr>
        <p:xfrm>
          <a:off x="2536825" y="5334000"/>
          <a:ext cx="148113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4" imgW="685800" imgH="469800" progId="Equation.3">
                  <p:embed/>
                </p:oleObj>
              </mc:Choice>
              <mc:Fallback>
                <p:oleObj name="Equation" r:id="rId4" imgW="6858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825" y="5334000"/>
                        <a:ext cx="1481138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k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758631"/>
              </p:ext>
            </p:extLst>
          </p:nvPr>
        </p:nvGraphicFramePr>
        <p:xfrm>
          <a:off x="1014413" y="5410200"/>
          <a:ext cx="120491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Equation" r:id="rId6" imgW="558720" imgH="393480" progId="Equation.3">
                  <p:embed/>
                </p:oleObj>
              </mc:Choice>
              <mc:Fallback>
                <p:oleObj name="Equation" r:id="rId6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5410200"/>
                        <a:ext cx="1204912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31486"/>
              </p:ext>
            </p:extLst>
          </p:nvPr>
        </p:nvGraphicFramePr>
        <p:xfrm>
          <a:off x="4100513" y="5416550"/>
          <a:ext cx="14001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Equation" r:id="rId8" imgW="647640" imgH="393480" progId="Equation.3">
                  <p:embed/>
                </p:oleObj>
              </mc:Choice>
              <mc:Fallback>
                <p:oleObj name="Equation" r:id="rId8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513" y="5416550"/>
                        <a:ext cx="140017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k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788331"/>
              </p:ext>
            </p:extLst>
          </p:nvPr>
        </p:nvGraphicFramePr>
        <p:xfrm>
          <a:off x="6437313" y="4110038"/>
          <a:ext cx="4127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Equation" r:id="rId10" imgW="190440" imgH="215640" progId="Equation.3">
                  <p:embed/>
                </p:oleObj>
              </mc:Choice>
              <mc:Fallback>
                <p:oleObj name="Equation" r:id="rId10" imgW="190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7313" y="4110038"/>
                        <a:ext cx="4127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991354"/>
              </p:ext>
            </p:extLst>
          </p:nvPr>
        </p:nvGraphicFramePr>
        <p:xfrm>
          <a:off x="2828925" y="4108450"/>
          <a:ext cx="7699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Equation" r:id="rId12" imgW="355320" imgH="215640" progId="Equation.3">
                  <p:embed/>
                </p:oleObj>
              </mc:Choice>
              <mc:Fallback>
                <p:oleObj name="Equation" r:id="rId12" imgW="3553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4108450"/>
                        <a:ext cx="76993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k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762016"/>
              </p:ext>
            </p:extLst>
          </p:nvPr>
        </p:nvGraphicFramePr>
        <p:xfrm>
          <a:off x="3016250" y="1787525"/>
          <a:ext cx="9048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Equation" r:id="rId14" imgW="419040" imgH="215640" progId="Equation.3">
                  <p:embed/>
                </p:oleObj>
              </mc:Choice>
              <mc:Fallback>
                <p:oleObj name="Equation" r:id="rId14" imgW="419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1787525"/>
                        <a:ext cx="9048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32996"/>
              </p:ext>
            </p:extLst>
          </p:nvPr>
        </p:nvGraphicFramePr>
        <p:xfrm>
          <a:off x="4856163" y="1787525"/>
          <a:ext cx="101758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Equation" r:id="rId16" imgW="469800" imgH="215640" progId="Equation.3">
                  <p:embed/>
                </p:oleObj>
              </mc:Choice>
              <mc:Fallback>
                <p:oleObj name="Equation" r:id="rId16" imgW="469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163" y="1787525"/>
                        <a:ext cx="1017587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k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981658"/>
              </p:ext>
            </p:extLst>
          </p:nvPr>
        </p:nvGraphicFramePr>
        <p:xfrm>
          <a:off x="6113463" y="1787525"/>
          <a:ext cx="12620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Equation" r:id="rId18" imgW="583920" imgH="215640" progId="Equation.3">
                  <p:embed/>
                </p:oleObj>
              </mc:Choice>
              <mc:Fallback>
                <p:oleObj name="Equation" r:id="rId18" imgW="5839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463" y="1787525"/>
                        <a:ext cx="126206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k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169288"/>
              </p:ext>
            </p:extLst>
          </p:nvPr>
        </p:nvGraphicFramePr>
        <p:xfrm>
          <a:off x="7513638" y="1787525"/>
          <a:ext cx="14255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Equation" r:id="rId20" imgW="660240" imgH="215640" progId="Equation.3">
                  <p:embed/>
                </p:oleObj>
              </mc:Choice>
              <mc:Fallback>
                <p:oleObj name="Equation" r:id="rId20" imgW="660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3638" y="1787525"/>
                        <a:ext cx="14255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H="1">
            <a:off x="5562600" y="45720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mit Pfeil 42"/>
          <p:cNvCxnSpPr/>
          <p:nvPr/>
        </p:nvCxnSpPr>
        <p:spPr bwMode="auto">
          <a:xfrm flipH="1">
            <a:off x="7543800" y="4572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6096000" y="4648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Anfang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7607921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Ende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3048000" y="1752600"/>
            <a:ext cx="8382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3657600" y="2438400"/>
            <a:ext cx="0" cy="2819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5562600" y="5867400"/>
            <a:ext cx="23695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 ist Integral der Frequenz!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5181600" y="1143000"/>
            <a:ext cx="37208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 ist die Übertragungsfunktion vom Filter (z.B. 1/</a:t>
            </a:r>
            <a:r>
              <a:rPr lang="de-DE" dirty="0" err="1" smtClean="0"/>
              <a:t>sC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6168252" y="1371600"/>
            <a:ext cx="1747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c, a, o sind Konstanten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 flipV="1">
            <a:off x="7315200" y="4724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feld 46"/>
          <p:cNvSpPr txBox="1"/>
          <p:nvPr/>
        </p:nvSpPr>
        <p:spPr>
          <a:xfrm>
            <a:off x="6772075" y="5334000"/>
            <a:ext cx="2084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Rückkopplung wird getrennt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51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Einfachste Lösung (Filter ist Kondensator) -&gt; instabil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Phasendetektor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(1/s)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(o)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895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5562600" y="45720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hteck 1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(c)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295400" y="3124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295400" y="3124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(a)</a:t>
            </a:r>
          </a:p>
        </p:txBody>
      </p:sp>
      <p:sp>
        <p:nvSpPr>
          <p:cNvPr id="30" name="Rechteck 29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>
            <a:stCxn id="29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0"/>
          <p:cNvCxnSpPr/>
          <p:nvPr/>
        </p:nvCxnSpPr>
        <p:spPr bwMode="auto">
          <a:xfrm>
            <a:off x="6019800" y="2514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3"/>
          <p:cNvCxnSpPr/>
          <p:nvPr/>
        </p:nvCxnSpPr>
        <p:spPr bwMode="auto">
          <a:xfrm>
            <a:off x="6019800" y="2895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24"/>
          <p:cNvCxnSpPr/>
          <p:nvPr/>
        </p:nvCxnSpPr>
        <p:spPr bwMode="auto">
          <a:xfrm flipH="1">
            <a:off x="5867400" y="3276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20"/>
          <p:cNvCxnSpPr/>
          <p:nvPr/>
        </p:nvCxnSpPr>
        <p:spPr bwMode="auto">
          <a:xfrm>
            <a:off x="5867400" y="281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20"/>
          <p:cNvCxnSpPr/>
          <p:nvPr/>
        </p:nvCxnSpPr>
        <p:spPr bwMode="auto">
          <a:xfrm>
            <a:off x="5867400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1" name="Objek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248952"/>
              </p:ext>
            </p:extLst>
          </p:nvPr>
        </p:nvGraphicFramePr>
        <p:xfrm>
          <a:off x="5310188" y="1524000"/>
          <a:ext cx="13763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4" imgW="711000" imgH="393480" progId="Equation.3">
                  <p:embed/>
                </p:oleObj>
              </mc:Choice>
              <mc:Fallback>
                <p:oleObj name="Equation" r:id="rId4" imgW="711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8" y="1524000"/>
                        <a:ext cx="13763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k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833420"/>
              </p:ext>
            </p:extLst>
          </p:nvPr>
        </p:nvGraphicFramePr>
        <p:xfrm>
          <a:off x="6713538" y="5334000"/>
          <a:ext cx="15113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6" imgW="698400" imgH="393480" progId="Equation.3">
                  <p:embed/>
                </p:oleObj>
              </mc:Choice>
              <mc:Fallback>
                <p:oleObj name="Equation" r:id="rId6" imgW="698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3538" y="5334000"/>
                        <a:ext cx="15113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Gerade Verbindung mit Pfeil 42"/>
          <p:cNvCxnSpPr/>
          <p:nvPr/>
        </p:nvCxnSpPr>
        <p:spPr bwMode="auto">
          <a:xfrm flipH="1">
            <a:off x="7543800" y="4572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 flipV="1">
            <a:off x="3200400" y="4800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mit Pfeil 43"/>
          <p:cNvCxnSpPr/>
          <p:nvPr/>
        </p:nvCxnSpPr>
        <p:spPr bwMode="auto">
          <a:xfrm>
            <a:off x="3200400" y="57912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>
            <a:off x="3200400" y="4953000"/>
            <a:ext cx="1066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>
            <a:off x="3200400" y="64008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 flipV="1">
            <a:off x="3200400" y="6019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  <p:graphicFrame>
        <p:nvGraphicFramePr>
          <p:cNvPr id="36" name="Objek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438117"/>
              </p:ext>
            </p:extLst>
          </p:nvPr>
        </p:nvGraphicFramePr>
        <p:xfrm>
          <a:off x="2405063" y="4843463"/>
          <a:ext cx="752475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8" imgW="571320" imgH="253800" progId="Equation.3">
                  <p:embed/>
                </p:oleObj>
              </mc:Choice>
              <mc:Fallback>
                <p:oleObj name="Equation" r:id="rId8" imgW="571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4843463"/>
                        <a:ext cx="752475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k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763944"/>
              </p:ext>
            </p:extLst>
          </p:nvPr>
        </p:nvGraphicFramePr>
        <p:xfrm>
          <a:off x="2497138" y="6096000"/>
          <a:ext cx="568325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10" imgW="431640" imgH="203040" progId="Equation.3">
                  <p:embed/>
                </p:oleObj>
              </mc:Choice>
              <mc:Fallback>
                <p:oleObj name="Equation" r:id="rId10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8" y="6096000"/>
                        <a:ext cx="568325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k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441197"/>
              </p:ext>
            </p:extLst>
          </p:nvPr>
        </p:nvGraphicFramePr>
        <p:xfrm>
          <a:off x="4619625" y="5942013"/>
          <a:ext cx="200025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12" imgW="152280" imgH="139680" progId="Equation.3">
                  <p:embed/>
                </p:oleObj>
              </mc:Choice>
              <mc:Fallback>
                <p:oleObj name="Equation" r:id="rId12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5942013"/>
                        <a:ext cx="200025" cy="18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276600" y="617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-180</a:t>
            </a:r>
            <a:endParaRPr lang="de-DE" dirty="0"/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42672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230593" y="5410200"/>
            <a:ext cx="1925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Bode Plot, </a:t>
            </a:r>
            <a:r>
              <a:rPr lang="de-DE" dirty="0" err="1" smtClean="0"/>
              <a:t>Nyquist</a:t>
            </a:r>
            <a:r>
              <a:rPr lang="de-DE" dirty="0" smtClean="0"/>
              <a:t>-Graph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6096000" y="46482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Anfang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7607921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573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Bessere Lösung </a:t>
            </a:r>
            <a:r>
              <a:rPr lang="de-DE" dirty="0"/>
              <a:t>(Filter ist </a:t>
            </a:r>
            <a:r>
              <a:rPr lang="de-DE" dirty="0" smtClean="0"/>
              <a:t>Serienschaltung vom Kondensator und Widerstand) -&gt; stabil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Phasendetektor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(1/s)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(o)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895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5562600" y="45720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hteck 1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(c)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295400" y="3124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295400" y="3124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(a)</a:t>
            </a:r>
          </a:p>
        </p:txBody>
      </p:sp>
      <p:sp>
        <p:nvSpPr>
          <p:cNvPr id="30" name="Rechteck 29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>
            <a:stCxn id="29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3" name="Objekt 32"/>
          <p:cNvGraphicFramePr>
            <a:graphicFrameLocks noChangeAspect="1"/>
          </p:cNvGraphicFramePr>
          <p:nvPr>
            <p:extLst/>
          </p:nvPr>
        </p:nvGraphicFramePr>
        <p:xfrm>
          <a:off x="6477000" y="4191000"/>
          <a:ext cx="3302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Equation" r:id="rId4" imgW="152280" imgH="139680" progId="Equation.3">
                  <p:embed/>
                </p:oleObj>
              </mc:Choice>
              <mc:Fallback>
                <p:oleObj name="Equation" r:id="rId4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191000"/>
                        <a:ext cx="33020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kt 37"/>
          <p:cNvGraphicFramePr>
            <a:graphicFrameLocks noChangeAspect="1"/>
          </p:cNvGraphicFramePr>
          <p:nvPr>
            <p:extLst/>
          </p:nvPr>
        </p:nvGraphicFramePr>
        <p:xfrm>
          <a:off x="2870200" y="4149725"/>
          <a:ext cx="68738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Equation" r:id="rId6" imgW="317160" imgH="177480" progId="Equation.3">
                  <p:embed/>
                </p:oleObj>
              </mc:Choice>
              <mc:Fallback>
                <p:oleObj name="Equation" r:id="rId6" imgW="3171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4149725"/>
                        <a:ext cx="68738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Gerade Verbindung 20"/>
          <p:cNvCxnSpPr/>
          <p:nvPr/>
        </p:nvCxnSpPr>
        <p:spPr bwMode="auto">
          <a:xfrm>
            <a:off x="60198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3"/>
          <p:cNvCxnSpPr/>
          <p:nvPr/>
        </p:nvCxnSpPr>
        <p:spPr bwMode="auto">
          <a:xfrm>
            <a:off x="6019800" y="3048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24"/>
          <p:cNvCxnSpPr/>
          <p:nvPr/>
        </p:nvCxnSpPr>
        <p:spPr bwMode="auto">
          <a:xfrm flipH="1">
            <a:off x="5867400" y="3276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20"/>
          <p:cNvCxnSpPr/>
          <p:nvPr/>
        </p:nvCxnSpPr>
        <p:spPr bwMode="auto">
          <a:xfrm>
            <a:off x="5867400" y="2971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20"/>
          <p:cNvCxnSpPr/>
          <p:nvPr/>
        </p:nvCxnSpPr>
        <p:spPr bwMode="auto">
          <a:xfrm>
            <a:off x="5867400" y="3048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1" name="Objek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381989"/>
              </p:ext>
            </p:extLst>
          </p:nvPr>
        </p:nvGraphicFramePr>
        <p:xfrm>
          <a:off x="4419600" y="1524000"/>
          <a:ext cx="29987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Equation" r:id="rId8" imgW="1549080" imgH="393480" progId="Equation.3">
                  <p:embed/>
                </p:oleObj>
              </mc:Choice>
              <mc:Fallback>
                <p:oleObj name="Equation" r:id="rId8" imgW="1549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524000"/>
                        <a:ext cx="29987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k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018088"/>
              </p:ext>
            </p:extLst>
          </p:nvPr>
        </p:nvGraphicFramePr>
        <p:xfrm>
          <a:off x="5583238" y="5397500"/>
          <a:ext cx="241776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10" imgW="1117440" imgH="393480" progId="Equation.3">
                  <p:embed/>
                </p:oleObj>
              </mc:Choice>
              <mc:Fallback>
                <p:oleObj name="Equation" r:id="rId10" imgW="1117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238" y="5397500"/>
                        <a:ext cx="2417762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Gerade Verbindung mit Pfeil 42"/>
          <p:cNvCxnSpPr/>
          <p:nvPr/>
        </p:nvCxnSpPr>
        <p:spPr bwMode="auto">
          <a:xfrm flipH="1">
            <a:off x="7543800" y="4572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20"/>
          <p:cNvCxnSpPr/>
          <p:nvPr/>
        </p:nvCxnSpPr>
        <p:spPr bwMode="auto">
          <a:xfrm>
            <a:off x="6019800" y="2438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eck 5"/>
          <p:cNvSpPr/>
          <p:nvPr/>
        </p:nvSpPr>
        <p:spPr bwMode="auto">
          <a:xfrm>
            <a:off x="5943600" y="2590800"/>
            <a:ext cx="1524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7" name="Gerade Verbindung mit Pfeil 36"/>
          <p:cNvCxnSpPr/>
          <p:nvPr/>
        </p:nvCxnSpPr>
        <p:spPr bwMode="auto">
          <a:xfrm flipV="1">
            <a:off x="3200400" y="4800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mit Pfeil 43"/>
          <p:cNvCxnSpPr/>
          <p:nvPr/>
        </p:nvCxnSpPr>
        <p:spPr bwMode="auto">
          <a:xfrm>
            <a:off x="3200400" y="57912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>
            <a:off x="3200400" y="4953000"/>
            <a:ext cx="9144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>
            <a:off x="3200400" y="6400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mit Pfeil 46"/>
          <p:cNvCxnSpPr/>
          <p:nvPr/>
        </p:nvCxnSpPr>
        <p:spPr bwMode="auto">
          <a:xfrm flipV="1">
            <a:off x="3200400" y="60198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r Verbinder 14"/>
          <p:cNvCxnSpPr/>
          <p:nvPr/>
        </p:nvCxnSpPr>
        <p:spPr bwMode="auto">
          <a:xfrm>
            <a:off x="4114800" y="5638800"/>
            <a:ext cx="457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4114800" y="563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r Verbinder 49"/>
          <p:cNvCxnSpPr/>
          <p:nvPr/>
        </p:nvCxnSpPr>
        <p:spPr bwMode="auto">
          <a:xfrm>
            <a:off x="4343400" y="609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r Verbinder 52"/>
          <p:cNvCxnSpPr/>
          <p:nvPr/>
        </p:nvCxnSpPr>
        <p:spPr bwMode="auto">
          <a:xfrm flipV="1">
            <a:off x="3886200" y="6096000"/>
            <a:ext cx="457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graphicFrame>
        <p:nvGraphicFramePr>
          <p:cNvPr id="48" name="Objek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841751"/>
              </p:ext>
            </p:extLst>
          </p:nvPr>
        </p:nvGraphicFramePr>
        <p:xfrm>
          <a:off x="2405063" y="4843463"/>
          <a:ext cx="752475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12" imgW="571320" imgH="253800" progId="Equation.3">
                  <p:embed/>
                </p:oleObj>
              </mc:Choice>
              <mc:Fallback>
                <p:oleObj name="Equation" r:id="rId12" imgW="571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4843463"/>
                        <a:ext cx="752475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766272"/>
              </p:ext>
            </p:extLst>
          </p:nvPr>
        </p:nvGraphicFramePr>
        <p:xfrm>
          <a:off x="2497138" y="6096000"/>
          <a:ext cx="568325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14" imgW="431640" imgH="203040" progId="Equation.3">
                  <p:embed/>
                </p:oleObj>
              </mc:Choice>
              <mc:Fallback>
                <p:oleObj name="Equation" r:id="rId14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7138" y="6096000"/>
                        <a:ext cx="568325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k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165463"/>
              </p:ext>
            </p:extLst>
          </p:nvPr>
        </p:nvGraphicFramePr>
        <p:xfrm>
          <a:off x="4619625" y="5942013"/>
          <a:ext cx="200025" cy="18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16" imgW="152280" imgH="139680" progId="Equation.3">
                  <p:embed/>
                </p:oleObj>
              </mc:Choice>
              <mc:Fallback>
                <p:oleObj name="Equation" r:id="rId16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5942013"/>
                        <a:ext cx="200025" cy="18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feld 53"/>
          <p:cNvSpPr txBox="1"/>
          <p:nvPr/>
        </p:nvSpPr>
        <p:spPr>
          <a:xfrm>
            <a:off x="1230593" y="5410200"/>
            <a:ext cx="1925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Bode Plot, </a:t>
            </a:r>
            <a:r>
              <a:rPr lang="de-DE" dirty="0" err="1" smtClean="0"/>
              <a:t>Nyquist</a:t>
            </a:r>
            <a:r>
              <a:rPr lang="de-DE" dirty="0" smtClean="0"/>
              <a:t>-Graph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786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Fortschrittliche Themen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420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Übertragung ohne Takt</a:t>
            </a:r>
          </a:p>
          <a:p>
            <a:r>
              <a:rPr lang="de-DE" dirty="0" err="1" smtClean="0"/>
              <a:t>Clock</a:t>
            </a:r>
            <a:r>
              <a:rPr lang="de-DE" dirty="0" smtClean="0"/>
              <a:t> Data </a:t>
            </a:r>
            <a:r>
              <a:rPr lang="de-DE" dirty="0" err="1" smtClean="0"/>
              <a:t>Recovery</a:t>
            </a:r>
            <a:endParaRPr lang="de-DE" dirty="0" smtClean="0"/>
          </a:p>
          <a:p>
            <a:r>
              <a:rPr lang="de-DE" dirty="0" smtClean="0"/>
              <a:t>Idee: Daten als Referenztakt verwenden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31242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352800" y="3962400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664369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Mult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30480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56388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3581400" y="3124200"/>
            <a:ext cx="609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6294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3505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2209800" y="3657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>
            <a:endCxn id="25" idx="0"/>
          </p:cNvCxnSpPr>
          <p:nvPr/>
        </p:nvCxnSpPr>
        <p:spPr bwMode="auto">
          <a:xfrm>
            <a:off x="2209800" y="3657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mit Pfeil 28"/>
          <p:cNvCxnSpPr/>
          <p:nvPr/>
        </p:nvCxnSpPr>
        <p:spPr bwMode="auto">
          <a:xfrm flipV="1">
            <a:off x="2743200" y="34290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mit Pfeil 59"/>
          <p:cNvCxnSpPr/>
          <p:nvPr/>
        </p:nvCxnSpPr>
        <p:spPr bwMode="auto">
          <a:xfrm>
            <a:off x="66294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/>
          <p:nvPr/>
        </p:nvCxnSpPr>
        <p:spPr bwMode="auto">
          <a:xfrm>
            <a:off x="6934200" y="3962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r Verbinder 7"/>
          <p:cNvCxnSpPr/>
          <p:nvPr/>
        </p:nvCxnSpPr>
        <p:spPr bwMode="auto">
          <a:xfrm flipV="1">
            <a:off x="5638800" y="3962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hteck 54"/>
          <p:cNvSpPr/>
          <p:nvPr/>
        </p:nvSpPr>
        <p:spPr bwMode="auto">
          <a:xfrm>
            <a:off x="5943600" y="3810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mult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r Verbinder 26"/>
          <p:cNvCxnSpPr>
            <a:stCxn id="59" idx="2"/>
          </p:cNvCxnSpPr>
          <p:nvPr/>
        </p:nvCxnSpPr>
        <p:spPr bwMode="auto">
          <a:xfrm>
            <a:off x="3886200" y="3429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67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Versuchen wir es mit dem einfachen Phasendetektor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 bwMode="auto">
          <a:xfrm>
            <a:off x="1600200" y="3124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FF2</a:t>
            </a:r>
          </a:p>
        </p:txBody>
      </p:sp>
      <p:sp>
        <p:nvSpPr>
          <p:cNvPr id="61" name="Gleichschenkliges Dreieck 60"/>
          <p:cNvSpPr/>
          <p:nvPr/>
        </p:nvSpPr>
        <p:spPr bwMode="auto">
          <a:xfrm rot="5400000">
            <a:off x="1562100" y="3886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mit Pfeil 61"/>
          <p:cNvCxnSpPr/>
          <p:nvPr/>
        </p:nvCxnSpPr>
        <p:spPr bwMode="auto">
          <a:xfrm>
            <a:off x="914400" y="3962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1600200" y="1219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FF1</a:t>
            </a:r>
          </a:p>
        </p:txBody>
      </p:sp>
      <p:sp>
        <p:nvSpPr>
          <p:cNvPr id="64" name="Gleichschenkliges Dreieck 63"/>
          <p:cNvSpPr/>
          <p:nvPr/>
        </p:nvSpPr>
        <p:spPr bwMode="auto">
          <a:xfrm rot="5400000">
            <a:off x="1562100" y="1981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914400" y="2057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362200" y="1524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28600" y="1828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578111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Data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667000" y="1295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69" name="Gerade Verbindung mit Pfeil 68"/>
          <p:cNvCxnSpPr/>
          <p:nvPr/>
        </p:nvCxnSpPr>
        <p:spPr bwMode="auto">
          <a:xfrm>
            <a:off x="2362200" y="3429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2764784" y="3200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1752600" y="205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752600" y="3962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cxnSp>
        <p:nvCxnSpPr>
          <p:cNvPr id="18" name="Gerade Verbindung 17"/>
          <p:cNvCxnSpPr>
            <a:stCxn id="63" idx="2"/>
          </p:cNvCxnSpPr>
          <p:nvPr/>
        </p:nvCxnSpPr>
        <p:spPr bwMode="auto">
          <a:xfrm>
            <a:off x="1981200" y="236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19812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981200" y="2743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1981200" y="4648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343400" y="16764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Flussdiagramm: Verzögerung 108"/>
          <p:cNvSpPr/>
          <p:nvPr/>
        </p:nvSpPr>
        <p:spPr bwMode="auto">
          <a:xfrm>
            <a:off x="3352800" y="13716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>
            <a:stCxn id="109" idx="3"/>
          </p:cNvCxnSpPr>
          <p:nvPr/>
        </p:nvCxnSpPr>
        <p:spPr bwMode="auto">
          <a:xfrm>
            <a:off x="4038600" y="167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2743200" y="1600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12" name="Gerade Verbindung mit Pfeil 111"/>
          <p:cNvCxnSpPr/>
          <p:nvPr/>
        </p:nvCxnSpPr>
        <p:spPr bwMode="auto">
          <a:xfrm>
            <a:off x="2743200" y="1828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020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74650"/>
          </a:xfrm>
        </p:spPr>
        <p:txBody>
          <a:bodyPr/>
          <a:lstStyle/>
          <a:p>
            <a:r>
              <a:rPr lang="de-DE" dirty="0" smtClean="0"/>
              <a:t>Annahme: erzeugter Takt ist perfekt aligniert </a:t>
            </a:r>
          </a:p>
          <a:p>
            <a:r>
              <a:rPr lang="de-DE" dirty="0" smtClean="0"/>
              <a:t>Phasendetektor erzeugt „Down“ -&gt; falsch!</a:t>
            </a:r>
            <a:endParaRPr lang="de-DE" dirty="0"/>
          </a:p>
        </p:txBody>
      </p:sp>
      <p:cxnSp>
        <p:nvCxnSpPr>
          <p:cNvPr id="3" name="Gerader Verbinder 2"/>
          <p:cNvCxnSpPr/>
          <p:nvPr/>
        </p:nvCxnSpPr>
        <p:spPr bwMode="auto">
          <a:xfrm>
            <a:off x="1143000" y="3429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r Verbinder 30"/>
          <p:cNvCxnSpPr/>
          <p:nvPr/>
        </p:nvCxnSpPr>
        <p:spPr bwMode="auto">
          <a:xfrm flipV="1">
            <a:off x="2057400" y="2743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/>
          <p:nvPr/>
        </p:nvCxnSpPr>
        <p:spPr bwMode="auto">
          <a:xfrm flipV="1">
            <a:off x="1143000" y="2743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r Verbinder 42"/>
          <p:cNvCxnSpPr/>
          <p:nvPr/>
        </p:nvCxnSpPr>
        <p:spPr bwMode="auto">
          <a:xfrm>
            <a:off x="11430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 flipV="1">
            <a:off x="11430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6002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1600200" y="3581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>
            <a:off x="20574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r Verbinder 141"/>
          <p:cNvCxnSpPr/>
          <p:nvPr/>
        </p:nvCxnSpPr>
        <p:spPr bwMode="auto">
          <a:xfrm flipV="1">
            <a:off x="20574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r Verbinder 142"/>
          <p:cNvCxnSpPr/>
          <p:nvPr/>
        </p:nvCxnSpPr>
        <p:spPr bwMode="auto">
          <a:xfrm>
            <a:off x="25146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r Verbinder 143"/>
          <p:cNvCxnSpPr/>
          <p:nvPr/>
        </p:nvCxnSpPr>
        <p:spPr bwMode="auto">
          <a:xfrm flipV="1">
            <a:off x="2514600" y="3581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r Verbinder 145"/>
          <p:cNvCxnSpPr/>
          <p:nvPr/>
        </p:nvCxnSpPr>
        <p:spPr bwMode="auto">
          <a:xfrm>
            <a:off x="29718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r Verbinder 146"/>
          <p:cNvCxnSpPr/>
          <p:nvPr/>
        </p:nvCxnSpPr>
        <p:spPr bwMode="auto">
          <a:xfrm flipV="1">
            <a:off x="29718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r Verbinder 147"/>
          <p:cNvCxnSpPr/>
          <p:nvPr/>
        </p:nvCxnSpPr>
        <p:spPr bwMode="auto">
          <a:xfrm>
            <a:off x="34290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r Verbinder 148"/>
          <p:cNvCxnSpPr/>
          <p:nvPr/>
        </p:nvCxnSpPr>
        <p:spPr bwMode="auto">
          <a:xfrm flipV="1">
            <a:off x="3429000" y="3581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r Verbinder 150"/>
          <p:cNvCxnSpPr/>
          <p:nvPr/>
        </p:nvCxnSpPr>
        <p:spPr bwMode="auto">
          <a:xfrm>
            <a:off x="38862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r Verbinder 151"/>
          <p:cNvCxnSpPr/>
          <p:nvPr/>
        </p:nvCxnSpPr>
        <p:spPr bwMode="auto">
          <a:xfrm flipV="1">
            <a:off x="38862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r Verbinder 152"/>
          <p:cNvCxnSpPr/>
          <p:nvPr/>
        </p:nvCxnSpPr>
        <p:spPr bwMode="auto">
          <a:xfrm>
            <a:off x="43434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r Verbinder 153"/>
          <p:cNvCxnSpPr/>
          <p:nvPr/>
        </p:nvCxnSpPr>
        <p:spPr bwMode="auto">
          <a:xfrm flipV="1">
            <a:off x="4343400" y="3581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r Verbinder 155"/>
          <p:cNvCxnSpPr/>
          <p:nvPr/>
        </p:nvCxnSpPr>
        <p:spPr bwMode="auto">
          <a:xfrm>
            <a:off x="48006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r Verbinder 156"/>
          <p:cNvCxnSpPr/>
          <p:nvPr/>
        </p:nvCxnSpPr>
        <p:spPr bwMode="auto">
          <a:xfrm flipV="1">
            <a:off x="48006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r Verbinder 157"/>
          <p:cNvCxnSpPr/>
          <p:nvPr/>
        </p:nvCxnSpPr>
        <p:spPr bwMode="auto">
          <a:xfrm>
            <a:off x="52578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r Verbinder 158"/>
          <p:cNvCxnSpPr/>
          <p:nvPr/>
        </p:nvCxnSpPr>
        <p:spPr bwMode="auto">
          <a:xfrm flipV="1">
            <a:off x="5257800" y="3581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r Verbinder 160"/>
          <p:cNvCxnSpPr/>
          <p:nvPr/>
        </p:nvCxnSpPr>
        <p:spPr bwMode="auto">
          <a:xfrm>
            <a:off x="57150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r Verbinder 161"/>
          <p:cNvCxnSpPr/>
          <p:nvPr/>
        </p:nvCxnSpPr>
        <p:spPr bwMode="auto">
          <a:xfrm flipV="1">
            <a:off x="57150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r Verbinder 162"/>
          <p:cNvCxnSpPr/>
          <p:nvPr/>
        </p:nvCxnSpPr>
        <p:spPr bwMode="auto">
          <a:xfrm>
            <a:off x="6172200" y="3581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r Verbinder 163"/>
          <p:cNvCxnSpPr/>
          <p:nvPr/>
        </p:nvCxnSpPr>
        <p:spPr bwMode="auto">
          <a:xfrm flipV="1">
            <a:off x="6172200" y="3581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r Verbinder 164"/>
          <p:cNvCxnSpPr/>
          <p:nvPr/>
        </p:nvCxnSpPr>
        <p:spPr bwMode="auto">
          <a:xfrm>
            <a:off x="20574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r Verbinder 165"/>
          <p:cNvCxnSpPr/>
          <p:nvPr/>
        </p:nvCxnSpPr>
        <p:spPr bwMode="auto">
          <a:xfrm>
            <a:off x="2971800" y="2743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r Verbinder 166"/>
          <p:cNvCxnSpPr/>
          <p:nvPr/>
        </p:nvCxnSpPr>
        <p:spPr bwMode="auto">
          <a:xfrm flipV="1">
            <a:off x="3886200" y="2743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r Verbinder 167"/>
          <p:cNvCxnSpPr/>
          <p:nvPr/>
        </p:nvCxnSpPr>
        <p:spPr bwMode="auto">
          <a:xfrm>
            <a:off x="38862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hteck 182"/>
          <p:cNvSpPr/>
          <p:nvPr/>
        </p:nvSpPr>
        <p:spPr bwMode="auto">
          <a:xfrm>
            <a:off x="13716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Rechteck 183"/>
          <p:cNvSpPr/>
          <p:nvPr/>
        </p:nvSpPr>
        <p:spPr bwMode="auto">
          <a:xfrm>
            <a:off x="16002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Rechteck 184"/>
          <p:cNvSpPr/>
          <p:nvPr/>
        </p:nvSpPr>
        <p:spPr bwMode="auto">
          <a:xfrm>
            <a:off x="18288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6" name="Rechteck 185"/>
          <p:cNvSpPr/>
          <p:nvPr/>
        </p:nvSpPr>
        <p:spPr bwMode="auto">
          <a:xfrm>
            <a:off x="20574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7" name="Rechteck 186"/>
          <p:cNvSpPr/>
          <p:nvPr/>
        </p:nvSpPr>
        <p:spPr bwMode="auto">
          <a:xfrm>
            <a:off x="22860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8" name="Rechteck 187"/>
          <p:cNvSpPr/>
          <p:nvPr/>
        </p:nvSpPr>
        <p:spPr bwMode="auto">
          <a:xfrm>
            <a:off x="27432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9" name="Rechteck 188"/>
          <p:cNvSpPr/>
          <p:nvPr/>
        </p:nvSpPr>
        <p:spPr bwMode="auto">
          <a:xfrm>
            <a:off x="29718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0" name="Rechteck 189"/>
          <p:cNvSpPr/>
          <p:nvPr/>
        </p:nvSpPr>
        <p:spPr bwMode="auto">
          <a:xfrm>
            <a:off x="32004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1" name="Rechteck 190"/>
          <p:cNvSpPr/>
          <p:nvPr/>
        </p:nvSpPr>
        <p:spPr bwMode="auto">
          <a:xfrm>
            <a:off x="34290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2" name="Rechteck 191"/>
          <p:cNvSpPr/>
          <p:nvPr/>
        </p:nvSpPr>
        <p:spPr bwMode="auto">
          <a:xfrm>
            <a:off x="25146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3" name="Rechteck 192"/>
          <p:cNvSpPr/>
          <p:nvPr/>
        </p:nvSpPr>
        <p:spPr bwMode="auto">
          <a:xfrm>
            <a:off x="36576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" name="Rechteck 193"/>
          <p:cNvSpPr/>
          <p:nvPr/>
        </p:nvSpPr>
        <p:spPr bwMode="auto">
          <a:xfrm>
            <a:off x="41148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5" name="Rechteck 194"/>
          <p:cNvSpPr/>
          <p:nvPr/>
        </p:nvSpPr>
        <p:spPr bwMode="auto">
          <a:xfrm>
            <a:off x="43434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Rechteck 195"/>
          <p:cNvSpPr/>
          <p:nvPr/>
        </p:nvSpPr>
        <p:spPr bwMode="auto">
          <a:xfrm>
            <a:off x="45720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Rechteck 196"/>
          <p:cNvSpPr/>
          <p:nvPr/>
        </p:nvSpPr>
        <p:spPr bwMode="auto">
          <a:xfrm>
            <a:off x="48006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8" name="Rechteck 197"/>
          <p:cNvSpPr/>
          <p:nvPr/>
        </p:nvSpPr>
        <p:spPr bwMode="auto">
          <a:xfrm>
            <a:off x="38862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9" name="Rechteck 198"/>
          <p:cNvSpPr/>
          <p:nvPr/>
        </p:nvSpPr>
        <p:spPr bwMode="auto">
          <a:xfrm>
            <a:off x="50292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Rechteck 199"/>
          <p:cNvSpPr/>
          <p:nvPr/>
        </p:nvSpPr>
        <p:spPr bwMode="auto">
          <a:xfrm>
            <a:off x="54864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1" name="Rechteck 200"/>
          <p:cNvSpPr/>
          <p:nvPr/>
        </p:nvSpPr>
        <p:spPr bwMode="auto">
          <a:xfrm>
            <a:off x="57150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2" name="Rechteck 201"/>
          <p:cNvSpPr/>
          <p:nvPr/>
        </p:nvSpPr>
        <p:spPr bwMode="auto">
          <a:xfrm>
            <a:off x="52578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4" name="Gerader Verbinder 203"/>
          <p:cNvCxnSpPr/>
          <p:nvPr/>
        </p:nvCxnSpPr>
        <p:spPr bwMode="auto">
          <a:xfrm>
            <a:off x="2971800" y="3429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r Verbinder 204"/>
          <p:cNvCxnSpPr/>
          <p:nvPr/>
        </p:nvCxnSpPr>
        <p:spPr bwMode="auto">
          <a:xfrm>
            <a:off x="48006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r Verbinder 205"/>
          <p:cNvCxnSpPr/>
          <p:nvPr/>
        </p:nvCxnSpPr>
        <p:spPr bwMode="auto">
          <a:xfrm flipV="1">
            <a:off x="5715000" y="2743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r Verbinder 206"/>
          <p:cNvCxnSpPr/>
          <p:nvPr/>
        </p:nvCxnSpPr>
        <p:spPr bwMode="auto">
          <a:xfrm>
            <a:off x="5715000" y="3429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r Verbinder 207"/>
          <p:cNvCxnSpPr/>
          <p:nvPr/>
        </p:nvCxnSpPr>
        <p:spPr bwMode="auto">
          <a:xfrm>
            <a:off x="6629400" y="3429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 flipV="1">
            <a:off x="1143000" y="2057400"/>
            <a:ext cx="228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r Verbinder 20"/>
          <p:cNvCxnSpPr/>
          <p:nvPr/>
        </p:nvCxnSpPr>
        <p:spPr bwMode="auto">
          <a:xfrm>
            <a:off x="2971800" y="2057400"/>
            <a:ext cx="45720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r Verbinder 208"/>
          <p:cNvCxnSpPr/>
          <p:nvPr/>
        </p:nvCxnSpPr>
        <p:spPr bwMode="auto">
          <a:xfrm>
            <a:off x="1600200" y="4419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Gerader Verbinder 209"/>
          <p:cNvCxnSpPr/>
          <p:nvPr/>
        </p:nvCxnSpPr>
        <p:spPr bwMode="auto">
          <a:xfrm flipV="1">
            <a:off x="11430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r Verbinder 210"/>
          <p:cNvCxnSpPr/>
          <p:nvPr/>
        </p:nvCxnSpPr>
        <p:spPr bwMode="auto">
          <a:xfrm flipV="1">
            <a:off x="1600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r Verbinder 211"/>
          <p:cNvCxnSpPr/>
          <p:nvPr/>
        </p:nvCxnSpPr>
        <p:spPr bwMode="auto">
          <a:xfrm>
            <a:off x="2057400" y="4419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r Verbinder 212"/>
          <p:cNvCxnSpPr/>
          <p:nvPr/>
        </p:nvCxnSpPr>
        <p:spPr bwMode="auto">
          <a:xfrm flipV="1">
            <a:off x="20574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r Verbinder 213"/>
          <p:cNvCxnSpPr/>
          <p:nvPr/>
        </p:nvCxnSpPr>
        <p:spPr bwMode="auto">
          <a:xfrm>
            <a:off x="2514600" y="4419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r Verbinder 214"/>
          <p:cNvCxnSpPr/>
          <p:nvPr/>
        </p:nvCxnSpPr>
        <p:spPr bwMode="auto">
          <a:xfrm>
            <a:off x="2514600" y="4419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r Verbinder 215"/>
          <p:cNvCxnSpPr/>
          <p:nvPr/>
        </p:nvCxnSpPr>
        <p:spPr bwMode="auto">
          <a:xfrm>
            <a:off x="3886200" y="4419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r Verbinder 216"/>
          <p:cNvCxnSpPr/>
          <p:nvPr/>
        </p:nvCxnSpPr>
        <p:spPr bwMode="auto">
          <a:xfrm flipV="1">
            <a:off x="38862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Gerader Verbinder 217"/>
          <p:cNvCxnSpPr/>
          <p:nvPr/>
        </p:nvCxnSpPr>
        <p:spPr bwMode="auto">
          <a:xfrm>
            <a:off x="4343400" y="4419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r Verbinder 218"/>
          <p:cNvCxnSpPr/>
          <p:nvPr/>
        </p:nvCxnSpPr>
        <p:spPr bwMode="auto">
          <a:xfrm>
            <a:off x="4343400" y="4419600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r Verbinder 219"/>
          <p:cNvCxnSpPr/>
          <p:nvPr/>
        </p:nvCxnSpPr>
        <p:spPr bwMode="auto">
          <a:xfrm>
            <a:off x="2057400" y="5257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r Verbinder 220"/>
          <p:cNvCxnSpPr/>
          <p:nvPr/>
        </p:nvCxnSpPr>
        <p:spPr bwMode="auto">
          <a:xfrm>
            <a:off x="3886200" y="5257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r Verbinder 221"/>
          <p:cNvCxnSpPr/>
          <p:nvPr/>
        </p:nvCxnSpPr>
        <p:spPr bwMode="auto">
          <a:xfrm>
            <a:off x="3886200" y="5943600"/>
            <a:ext cx="3733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Gerader Verbinder 222"/>
          <p:cNvCxnSpPr/>
          <p:nvPr/>
        </p:nvCxnSpPr>
        <p:spPr bwMode="auto">
          <a:xfrm>
            <a:off x="1066800" y="5943600"/>
            <a:ext cx="3733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444376" y="3200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Data</a:t>
            </a:r>
            <a:endParaRPr lang="de-DE" dirty="0"/>
          </a:p>
        </p:txBody>
      </p:sp>
      <p:sp>
        <p:nvSpPr>
          <p:cNvPr id="224" name="Textfeld 223"/>
          <p:cNvSpPr txBox="1"/>
          <p:nvPr/>
        </p:nvSpPr>
        <p:spPr>
          <a:xfrm>
            <a:off x="112044" y="4038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225" name="Textfeld 224"/>
          <p:cNvSpPr txBox="1"/>
          <p:nvPr/>
        </p:nvSpPr>
        <p:spPr>
          <a:xfrm>
            <a:off x="402986" y="48768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sp>
        <p:nvSpPr>
          <p:cNvPr id="226" name="Textfeld 225"/>
          <p:cNvSpPr txBox="1"/>
          <p:nvPr/>
        </p:nvSpPr>
        <p:spPr>
          <a:xfrm>
            <a:off x="478784" y="571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3132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Geeignete Schaltung </a:t>
            </a:r>
            <a:r>
              <a:rPr lang="de-DE" dirty="0" err="1" smtClean="0"/>
              <a:t>Hogge</a:t>
            </a:r>
            <a:r>
              <a:rPr lang="de-DE" dirty="0" smtClean="0"/>
              <a:t> Phasen-Detektor (linearer Phasendetektor)</a:t>
            </a:r>
          </a:p>
          <a:p>
            <a:r>
              <a:rPr lang="de-DE" dirty="0" smtClean="0"/>
              <a:t>Andere </a:t>
            </a:r>
            <a:r>
              <a:rPr lang="de-DE" dirty="0"/>
              <a:t>M</a:t>
            </a:r>
            <a:r>
              <a:rPr lang="de-DE" dirty="0" smtClean="0"/>
              <a:t>öglichkeit: Alexander Phasen-Detektor  </a:t>
            </a:r>
            <a:endParaRPr lang="de-DE" dirty="0"/>
          </a:p>
        </p:txBody>
      </p:sp>
      <p:sp>
        <p:nvSpPr>
          <p:cNvPr id="63" name="Rechteck 62"/>
          <p:cNvSpPr/>
          <p:nvPr/>
        </p:nvSpPr>
        <p:spPr bwMode="auto">
          <a:xfrm>
            <a:off x="1828800" y="3657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64" name="Gleichschenkliges Dreieck 63"/>
          <p:cNvSpPr/>
          <p:nvPr/>
        </p:nvSpPr>
        <p:spPr bwMode="auto">
          <a:xfrm rot="5400000">
            <a:off x="1790700" y="4419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1143000" y="4495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90800" y="3962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57200" y="42672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109" name="Flussdiagramm: Verzögerung 108"/>
          <p:cNvSpPr/>
          <p:nvPr/>
        </p:nvSpPr>
        <p:spPr bwMode="auto">
          <a:xfrm>
            <a:off x="5791200" y="25908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>
            <a:stCxn id="109" idx="3"/>
          </p:cNvCxnSpPr>
          <p:nvPr/>
        </p:nvCxnSpPr>
        <p:spPr bwMode="auto">
          <a:xfrm>
            <a:off x="6477000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6477000" y="2667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59" name="Flussdiagramm: Verzögerung 58"/>
          <p:cNvSpPr/>
          <p:nvPr/>
        </p:nvSpPr>
        <p:spPr bwMode="auto">
          <a:xfrm>
            <a:off x="5791200" y="35052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109"/>
          <p:cNvCxnSpPr>
            <a:stCxn id="59" idx="3"/>
          </p:cNvCxnSpPr>
          <p:nvPr/>
        </p:nvCxnSpPr>
        <p:spPr bwMode="auto">
          <a:xfrm>
            <a:off x="64770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6477000" y="3581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sp>
        <p:nvSpPr>
          <p:cNvPr id="76" name="Rechteck 75"/>
          <p:cNvSpPr/>
          <p:nvPr/>
        </p:nvSpPr>
        <p:spPr bwMode="auto">
          <a:xfrm>
            <a:off x="3581400" y="3657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2895600" y="4495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3429000" y="4419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Gleichschenkliges Dreieck 78"/>
          <p:cNvSpPr/>
          <p:nvPr/>
        </p:nvSpPr>
        <p:spPr bwMode="auto">
          <a:xfrm rot="5400000">
            <a:off x="3543300" y="44577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mit Pfeil 79"/>
          <p:cNvCxnSpPr/>
          <p:nvPr/>
        </p:nvCxnSpPr>
        <p:spPr bwMode="auto">
          <a:xfrm>
            <a:off x="4343400" y="3962400"/>
            <a:ext cx="1447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838200" y="3962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r Verbinder 5"/>
          <p:cNvCxnSpPr/>
          <p:nvPr/>
        </p:nvCxnSpPr>
        <p:spPr bwMode="auto">
          <a:xfrm flipV="1">
            <a:off x="1143000" y="27432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r Verbinder 81"/>
          <p:cNvCxnSpPr/>
          <p:nvPr/>
        </p:nvCxnSpPr>
        <p:spPr bwMode="auto">
          <a:xfrm flipV="1">
            <a:off x="3124200" y="3048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r Verbinder 82"/>
          <p:cNvCxnSpPr/>
          <p:nvPr/>
        </p:nvCxnSpPr>
        <p:spPr bwMode="auto">
          <a:xfrm flipH="1">
            <a:off x="1143000" y="2743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r Verbinder 83"/>
          <p:cNvCxnSpPr/>
          <p:nvPr/>
        </p:nvCxnSpPr>
        <p:spPr bwMode="auto">
          <a:xfrm flipH="1">
            <a:off x="3124200" y="30480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r Verbinder 84"/>
          <p:cNvCxnSpPr/>
          <p:nvPr/>
        </p:nvCxnSpPr>
        <p:spPr bwMode="auto">
          <a:xfrm flipV="1">
            <a:off x="5257800" y="3048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r Verbinder 85"/>
          <p:cNvCxnSpPr/>
          <p:nvPr/>
        </p:nvCxnSpPr>
        <p:spPr bwMode="auto">
          <a:xfrm flipH="1">
            <a:off x="52578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457200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Data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2717553" y="3733800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Data-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4317752" y="3733800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Data--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0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de-DE" dirty="0" smtClean="0"/>
              <a:t>Funktioniert gut!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cxnSp>
        <p:nvCxnSpPr>
          <p:cNvPr id="3" name="Gerader Verbinder 2"/>
          <p:cNvCxnSpPr/>
          <p:nvPr/>
        </p:nvCxnSpPr>
        <p:spPr bwMode="auto">
          <a:xfrm>
            <a:off x="1143000" y="2057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r Verbinder 30"/>
          <p:cNvCxnSpPr/>
          <p:nvPr/>
        </p:nvCxnSpPr>
        <p:spPr bwMode="auto">
          <a:xfrm flipV="1">
            <a:off x="2057400" y="1371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/>
          <p:nvPr/>
        </p:nvCxnSpPr>
        <p:spPr bwMode="auto">
          <a:xfrm flipV="1">
            <a:off x="1143000" y="1371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r Verbinder 42"/>
          <p:cNvCxnSpPr/>
          <p:nvPr/>
        </p:nvCxnSpPr>
        <p:spPr bwMode="auto">
          <a:xfrm>
            <a:off x="11430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 flipV="1">
            <a:off x="1143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6002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16002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r Verbinder 140"/>
          <p:cNvCxnSpPr/>
          <p:nvPr/>
        </p:nvCxnSpPr>
        <p:spPr bwMode="auto">
          <a:xfrm>
            <a:off x="20574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r Verbinder 141"/>
          <p:cNvCxnSpPr/>
          <p:nvPr/>
        </p:nvCxnSpPr>
        <p:spPr bwMode="auto">
          <a:xfrm flipV="1">
            <a:off x="2057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r Verbinder 142"/>
          <p:cNvCxnSpPr/>
          <p:nvPr/>
        </p:nvCxnSpPr>
        <p:spPr bwMode="auto">
          <a:xfrm>
            <a:off x="25146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r Verbinder 143"/>
          <p:cNvCxnSpPr/>
          <p:nvPr/>
        </p:nvCxnSpPr>
        <p:spPr bwMode="auto">
          <a:xfrm flipV="1">
            <a:off x="25146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r Verbinder 145"/>
          <p:cNvCxnSpPr/>
          <p:nvPr/>
        </p:nvCxnSpPr>
        <p:spPr bwMode="auto">
          <a:xfrm>
            <a:off x="29718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r Verbinder 147"/>
          <p:cNvCxnSpPr/>
          <p:nvPr/>
        </p:nvCxnSpPr>
        <p:spPr bwMode="auto">
          <a:xfrm>
            <a:off x="34290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r Verbinder 148"/>
          <p:cNvCxnSpPr/>
          <p:nvPr/>
        </p:nvCxnSpPr>
        <p:spPr bwMode="auto">
          <a:xfrm flipV="1">
            <a:off x="34290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r Verbinder 150"/>
          <p:cNvCxnSpPr/>
          <p:nvPr/>
        </p:nvCxnSpPr>
        <p:spPr bwMode="auto">
          <a:xfrm>
            <a:off x="38862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r Verbinder 152"/>
          <p:cNvCxnSpPr/>
          <p:nvPr/>
        </p:nvCxnSpPr>
        <p:spPr bwMode="auto">
          <a:xfrm>
            <a:off x="43434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r Verbinder 153"/>
          <p:cNvCxnSpPr/>
          <p:nvPr/>
        </p:nvCxnSpPr>
        <p:spPr bwMode="auto">
          <a:xfrm flipV="1">
            <a:off x="43434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r Verbinder 155"/>
          <p:cNvCxnSpPr/>
          <p:nvPr/>
        </p:nvCxnSpPr>
        <p:spPr bwMode="auto">
          <a:xfrm>
            <a:off x="48006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r Verbinder 157"/>
          <p:cNvCxnSpPr/>
          <p:nvPr/>
        </p:nvCxnSpPr>
        <p:spPr bwMode="auto">
          <a:xfrm>
            <a:off x="52578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r Verbinder 158"/>
          <p:cNvCxnSpPr/>
          <p:nvPr/>
        </p:nvCxnSpPr>
        <p:spPr bwMode="auto">
          <a:xfrm flipV="1">
            <a:off x="52578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r Verbinder 160"/>
          <p:cNvCxnSpPr/>
          <p:nvPr/>
        </p:nvCxnSpPr>
        <p:spPr bwMode="auto">
          <a:xfrm>
            <a:off x="57150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r Verbinder 162"/>
          <p:cNvCxnSpPr/>
          <p:nvPr/>
        </p:nvCxnSpPr>
        <p:spPr bwMode="auto">
          <a:xfrm>
            <a:off x="6172200" y="38862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r Verbinder 163"/>
          <p:cNvCxnSpPr/>
          <p:nvPr/>
        </p:nvCxnSpPr>
        <p:spPr bwMode="auto">
          <a:xfrm flipV="1">
            <a:off x="61722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r Verbinder 164"/>
          <p:cNvCxnSpPr/>
          <p:nvPr/>
        </p:nvCxnSpPr>
        <p:spPr bwMode="auto">
          <a:xfrm>
            <a:off x="2057400" y="1371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r Verbinder 165"/>
          <p:cNvCxnSpPr/>
          <p:nvPr/>
        </p:nvCxnSpPr>
        <p:spPr bwMode="auto">
          <a:xfrm>
            <a:off x="2971800" y="1371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r Verbinder 166"/>
          <p:cNvCxnSpPr/>
          <p:nvPr/>
        </p:nvCxnSpPr>
        <p:spPr bwMode="auto">
          <a:xfrm flipV="1">
            <a:off x="3886200" y="1371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r Verbinder 167"/>
          <p:cNvCxnSpPr/>
          <p:nvPr/>
        </p:nvCxnSpPr>
        <p:spPr bwMode="auto">
          <a:xfrm>
            <a:off x="3886200" y="1371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r Verbinder 203"/>
          <p:cNvCxnSpPr/>
          <p:nvPr/>
        </p:nvCxnSpPr>
        <p:spPr bwMode="auto">
          <a:xfrm>
            <a:off x="2971800" y="2057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r Verbinder 204"/>
          <p:cNvCxnSpPr/>
          <p:nvPr/>
        </p:nvCxnSpPr>
        <p:spPr bwMode="auto">
          <a:xfrm>
            <a:off x="4800600" y="1371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r Verbinder 205"/>
          <p:cNvCxnSpPr/>
          <p:nvPr/>
        </p:nvCxnSpPr>
        <p:spPr bwMode="auto">
          <a:xfrm flipV="1">
            <a:off x="5715000" y="1371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r Verbinder 206"/>
          <p:cNvCxnSpPr/>
          <p:nvPr/>
        </p:nvCxnSpPr>
        <p:spPr bwMode="auto">
          <a:xfrm>
            <a:off x="5715000" y="2057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r Verbinder 207"/>
          <p:cNvCxnSpPr/>
          <p:nvPr/>
        </p:nvCxnSpPr>
        <p:spPr bwMode="auto">
          <a:xfrm>
            <a:off x="6629400" y="2057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r Verbinder 208"/>
          <p:cNvCxnSpPr/>
          <p:nvPr/>
        </p:nvCxnSpPr>
        <p:spPr bwMode="auto">
          <a:xfrm>
            <a:off x="16002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Gerader Verbinder 209"/>
          <p:cNvCxnSpPr/>
          <p:nvPr/>
        </p:nvCxnSpPr>
        <p:spPr bwMode="auto">
          <a:xfrm flipV="1">
            <a:off x="11430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r Verbinder 210"/>
          <p:cNvCxnSpPr/>
          <p:nvPr/>
        </p:nvCxnSpPr>
        <p:spPr bwMode="auto">
          <a:xfrm flipV="1">
            <a:off x="16002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r Verbinder 211"/>
          <p:cNvCxnSpPr/>
          <p:nvPr/>
        </p:nvCxnSpPr>
        <p:spPr bwMode="auto">
          <a:xfrm>
            <a:off x="20574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444376" y="1676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Data</a:t>
            </a:r>
            <a:endParaRPr lang="de-DE" dirty="0"/>
          </a:p>
        </p:txBody>
      </p:sp>
      <p:sp>
        <p:nvSpPr>
          <p:cNvPr id="224" name="Textfeld 223"/>
          <p:cNvSpPr txBox="1"/>
          <p:nvPr/>
        </p:nvSpPr>
        <p:spPr>
          <a:xfrm>
            <a:off x="112044" y="43434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225" name="Textfeld 224"/>
          <p:cNvSpPr txBox="1"/>
          <p:nvPr/>
        </p:nvSpPr>
        <p:spPr>
          <a:xfrm>
            <a:off x="500770" y="5181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226" name="Textfeld 225"/>
          <p:cNvSpPr txBox="1"/>
          <p:nvPr/>
        </p:nvSpPr>
        <p:spPr>
          <a:xfrm>
            <a:off x="491000" y="5943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83" name="Gerader Verbinder 82"/>
          <p:cNvCxnSpPr/>
          <p:nvPr/>
        </p:nvCxnSpPr>
        <p:spPr bwMode="auto">
          <a:xfrm>
            <a:off x="1600200" y="2895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r Verbinder 83"/>
          <p:cNvCxnSpPr/>
          <p:nvPr/>
        </p:nvCxnSpPr>
        <p:spPr bwMode="auto">
          <a:xfrm flipV="1">
            <a:off x="25146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r Verbinder 84"/>
          <p:cNvCxnSpPr/>
          <p:nvPr/>
        </p:nvCxnSpPr>
        <p:spPr bwMode="auto">
          <a:xfrm flipV="1">
            <a:off x="16002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r Verbinder 85"/>
          <p:cNvCxnSpPr/>
          <p:nvPr/>
        </p:nvCxnSpPr>
        <p:spPr bwMode="auto">
          <a:xfrm>
            <a:off x="2514600" y="2209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r Verbinder 86"/>
          <p:cNvCxnSpPr/>
          <p:nvPr/>
        </p:nvCxnSpPr>
        <p:spPr bwMode="auto">
          <a:xfrm>
            <a:off x="34290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r Verbinder 87"/>
          <p:cNvCxnSpPr/>
          <p:nvPr/>
        </p:nvCxnSpPr>
        <p:spPr bwMode="auto">
          <a:xfrm flipV="1">
            <a:off x="43434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r Verbinder 88"/>
          <p:cNvCxnSpPr/>
          <p:nvPr/>
        </p:nvCxnSpPr>
        <p:spPr bwMode="auto">
          <a:xfrm>
            <a:off x="4343400" y="2209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r Verbinder 89"/>
          <p:cNvCxnSpPr/>
          <p:nvPr/>
        </p:nvCxnSpPr>
        <p:spPr bwMode="auto">
          <a:xfrm>
            <a:off x="3429000" y="2895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r Verbinder 90"/>
          <p:cNvCxnSpPr/>
          <p:nvPr/>
        </p:nvCxnSpPr>
        <p:spPr bwMode="auto">
          <a:xfrm>
            <a:off x="5257800" y="2209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 flipV="1">
            <a:off x="61722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r Verbinder 92"/>
          <p:cNvCxnSpPr/>
          <p:nvPr/>
        </p:nvCxnSpPr>
        <p:spPr bwMode="auto">
          <a:xfrm>
            <a:off x="6172200" y="2895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r Verbinder 93"/>
          <p:cNvCxnSpPr/>
          <p:nvPr/>
        </p:nvCxnSpPr>
        <p:spPr bwMode="auto">
          <a:xfrm>
            <a:off x="7086600" y="2895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r Verbinder 94"/>
          <p:cNvCxnSpPr/>
          <p:nvPr/>
        </p:nvCxnSpPr>
        <p:spPr bwMode="auto">
          <a:xfrm>
            <a:off x="2057400" y="3733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r Verbinder 95"/>
          <p:cNvCxnSpPr/>
          <p:nvPr/>
        </p:nvCxnSpPr>
        <p:spPr bwMode="auto">
          <a:xfrm flipV="1">
            <a:off x="2971800" y="3048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r Verbinder 96"/>
          <p:cNvCxnSpPr/>
          <p:nvPr/>
        </p:nvCxnSpPr>
        <p:spPr bwMode="auto">
          <a:xfrm flipV="1">
            <a:off x="2057400" y="3048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>
            <a:off x="2971800" y="3048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r Verbinder 98"/>
          <p:cNvCxnSpPr/>
          <p:nvPr/>
        </p:nvCxnSpPr>
        <p:spPr bwMode="auto">
          <a:xfrm>
            <a:off x="3886200" y="3048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r Verbinder 99"/>
          <p:cNvCxnSpPr/>
          <p:nvPr/>
        </p:nvCxnSpPr>
        <p:spPr bwMode="auto">
          <a:xfrm flipV="1">
            <a:off x="4800600" y="3048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r Verbinder 100"/>
          <p:cNvCxnSpPr/>
          <p:nvPr/>
        </p:nvCxnSpPr>
        <p:spPr bwMode="auto">
          <a:xfrm>
            <a:off x="4800600" y="3048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r Verbinder 101"/>
          <p:cNvCxnSpPr/>
          <p:nvPr/>
        </p:nvCxnSpPr>
        <p:spPr bwMode="auto">
          <a:xfrm>
            <a:off x="3886200" y="3733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r Verbinder 102"/>
          <p:cNvCxnSpPr/>
          <p:nvPr/>
        </p:nvCxnSpPr>
        <p:spPr bwMode="auto">
          <a:xfrm>
            <a:off x="5715000" y="3048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r Verbinder 103"/>
          <p:cNvCxnSpPr/>
          <p:nvPr/>
        </p:nvCxnSpPr>
        <p:spPr bwMode="auto">
          <a:xfrm flipV="1">
            <a:off x="6629400" y="3048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r Verbinder 104"/>
          <p:cNvCxnSpPr/>
          <p:nvPr/>
        </p:nvCxnSpPr>
        <p:spPr bwMode="auto">
          <a:xfrm>
            <a:off x="6629400" y="3733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r Verbinder 105"/>
          <p:cNvCxnSpPr/>
          <p:nvPr/>
        </p:nvCxnSpPr>
        <p:spPr bwMode="auto">
          <a:xfrm>
            <a:off x="7543800" y="3733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>
            <a:off x="431553" y="2438400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Data-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431552" y="3352800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Data--</a:t>
            </a:r>
            <a:endParaRPr lang="de-DE" dirty="0"/>
          </a:p>
        </p:txBody>
      </p:sp>
      <p:cxnSp>
        <p:nvCxnSpPr>
          <p:cNvPr id="109" name="Gerader Verbinder 108"/>
          <p:cNvCxnSpPr/>
          <p:nvPr/>
        </p:nvCxnSpPr>
        <p:spPr bwMode="auto">
          <a:xfrm>
            <a:off x="11430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r Verbinder 110"/>
          <p:cNvCxnSpPr/>
          <p:nvPr/>
        </p:nvCxnSpPr>
        <p:spPr bwMode="auto">
          <a:xfrm>
            <a:off x="1143000" y="304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r Verbinder 114"/>
          <p:cNvCxnSpPr/>
          <p:nvPr/>
        </p:nvCxnSpPr>
        <p:spPr bwMode="auto">
          <a:xfrm>
            <a:off x="1600200" y="304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r Verbinder 115"/>
          <p:cNvCxnSpPr/>
          <p:nvPr/>
        </p:nvCxnSpPr>
        <p:spPr bwMode="auto">
          <a:xfrm flipV="1">
            <a:off x="20574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r Verbinder 116"/>
          <p:cNvCxnSpPr/>
          <p:nvPr/>
        </p:nvCxnSpPr>
        <p:spPr bwMode="auto">
          <a:xfrm>
            <a:off x="25146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r Verbinder 117"/>
          <p:cNvCxnSpPr/>
          <p:nvPr/>
        </p:nvCxnSpPr>
        <p:spPr bwMode="auto">
          <a:xfrm flipV="1">
            <a:off x="2514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r Verbinder 118"/>
          <p:cNvCxnSpPr/>
          <p:nvPr/>
        </p:nvCxnSpPr>
        <p:spPr bwMode="auto">
          <a:xfrm>
            <a:off x="29718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r Verbinder 119"/>
          <p:cNvCxnSpPr/>
          <p:nvPr/>
        </p:nvCxnSpPr>
        <p:spPr bwMode="auto">
          <a:xfrm flipV="1">
            <a:off x="29718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r Verbinder 120"/>
          <p:cNvCxnSpPr/>
          <p:nvPr/>
        </p:nvCxnSpPr>
        <p:spPr bwMode="auto">
          <a:xfrm>
            <a:off x="34290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r Verbinder 121"/>
          <p:cNvCxnSpPr/>
          <p:nvPr/>
        </p:nvCxnSpPr>
        <p:spPr bwMode="auto">
          <a:xfrm flipV="1">
            <a:off x="34290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r Verbinder 122"/>
          <p:cNvCxnSpPr/>
          <p:nvPr/>
        </p:nvCxnSpPr>
        <p:spPr bwMode="auto">
          <a:xfrm>
            <a:off x="38862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r Verbinder 123"/>
          <p:cNvCxnSpPr/>
          <p:nvPr/>
        </p:nvCxnSpPr>
        <p:spPr bwMode="auto">
          <a:xfrm flipV="1">
            <a:off x="38862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r Verbinder 124"/>
          <p:cNvCxnSpPr/>
          <p:nvPr/>
        </p:nvCxnSpPr>
        <p:spPr bwMode="auto">
          <a:xfrm>
            <a:off x="43434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r Verbinder 125"/>
          <p:cNvCxnSpPr/>
          <p:nvPr/>
        </p:nvCxnSpPr>
        <p:spPr bwMode="auto">
          <a:xfrm flipV="1">
            <a:off x="43434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r Verbinder 126"/>
          <p:cNvCxnSpPr/>
          <p:nvPr/>
        </p:nvCxnSpPr>
        <p:spPr bwMode="auto">
          <a:xfrm>
            <a:off x="48006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r Verbinder 127"/>
          <p:cNvCxnSpPr/>
          <p:nvPr/>
        </p:nvCxnSpPr>
        <p:spPr bwMode="auto">
          <a:xfrm flipV="1">
            <a:off x="48006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r Verbinder 128"/>
          <p:cNvCxnSpPr/>
          <p:nvPr/>
        </p:nvCxnSpPr>
        <p:spPr bwMode="auto">
          <a:xfrm flipV="1"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r Verbinder 129"/>
          <p:cNvCxnSpPr/>
          <p:nvPr/>
        </p:nvCxnSpPr>
        <p:spPr bwMode="auto">
          <a:xfrm flipV="1">
            <a:off x="3886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r Verbinder 130"/>
          <p:cNvCxnSpPr/>
          <p:nvPr/>
        </p:nvCxnSpPr>
        <p:spPr bwMode="auto">
          <a:xfrm flipV="1">
            <a:off x="48006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r Verbinder 131"/>
          <p:cNvCxnSpPr/>
          <p:nvPr/>
        </p:nvCxnSpPr>
        <p:spPr bwMode="auto">
          <a:xfrm flipV="1">
            <a:off x="5715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r Verbinder 132"/>
          <p:cNvCxnSpPr/>
          <p:nvPr/>
        </p:nvCxnSpPr>
        <p:spPr bwMode="auto">
          <a:xfrm flipV="1">
            <a:off x="52578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r Verbinder 133"/>
          <p:cNvCxnSpPr/>
          <p:nvPr/>
        </p:nvCxnSpPr>
        <p:spPr bwMode="auto">
          <a:xfrm flipV="1">
            <a:off x="57150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r Verbinder 134"/>
          <p:cNvCxnSpPr/>
          <p:nvPr/>
        </p:nvCxnSpPr>
        <p:spPr bwMode="auto">
          <a:xfrm>
            <a:off x="61722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r Verbinder 135"/>
          <p:cNvCxnSpPr/>
          <p:nvPr/>
        </p:nvCxnSpPr>
        <p:spPr bwMode="auto">
          <a:xfrm flipV="1">
            <a:off x="61722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r Verbinder 136"/>
          <p:cNvCxnSpPr/>
          <p:nvPr/>
        </p:nvCxnSpPr>
        <p:spPr bwMode="auto">
          <a:xfrm>
            <a:off x="6629400" y="556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r Verbinder 137"/>
          <p:cNvCxnSpPr/>
          <p:nvPr/>
        </p:nvCxnSpPr>
        <p:spPr bwMode="auto">
          <a:xfrm flipV="1">
            <a:off x="66294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r Verbinder 138"/>
          <p:cNvCxnSpPr/>
          <p:nvPr/>
        </p:nvCxnSpPr>
        <p:spPr bwMode="auto">
          <a:xfrm flipV="1">
            <a:off x="70866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r Verbinder 139"/>
          <p:cNvCxnSpPr/>
          <p:nvPr/>
        </p:nvCxnSpPr>
        <p:spPr bwMode="auto">
          <a:xfrm>
            <a:off x="11430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r Verbinder 144"/>
          <p:cNvCxnSpPr/>
          <p:nvPr/>
        </p:nvCxnSpPr>
        <p:spPr bwMode="auto">
          <a:xfrm flipV="1">
            <a:off x="11430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r Verbinder 149"/>
          <p:cNvCxnSpPr/>
          <p:nvPr/>
        </p:nvCxnSpPr>
        <p:spPr bwMode="auto">
          <a:xfrm>
            <a:off x="16002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r Verbinder 154"/>
          <p:cNvCxnSpPr/>
          <p:nvPr/>
        </p:nvCxnSpPr>
        <p:spPr bwMode="auto">
          <a:xfrm flipV="1">
            <a:off x="1600200" y="541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r Verbinder 159"/>
          <p:cNvCxnSpPr/>
          <p:nvPr/>
        </p:nvCxnSpPr>
        <p:spPr bwMode="auto">
          <a:xfrm>
            <a:off x="20574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r Verbinder 168"/>
          <p:cNvCxnSpPr/>
          <p:nvPr/>
        </p:nvCxnSpPr>
        <p:spPr bwMode="auto">
          <a:xfrm flipV="1">
            <a:off x="2057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r Verbinder 169"/>
          <p:cNvCxnSpPr/>
          <p:nvPr/>
        </p:nvCxnSpPr>
        <p:spPr bwMode="auto">
          <a:xfrm>
            <a:off x="25146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r Verbinder 170"/>
          <p:cNvCxnSpPr/>
          <p:nvPr/>
        </p:nvCxnSpPr>
        <p:spPr bwMode="auto">
          <a:xfrm flipV="1">
            <a:off x="2514600" y="541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r Verbinder 171"/>
          <p:cNvCxnSpPr/>
          <p:nvPr/>
        </p:nvCxnSpPr>
        <p:spPr bwMode="auto">
          <a:xfrm>
            <a:off x="29718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r Verbinder 172"/>
          <p:cNvCxnSpPr/>
          <p:nvPr/>
        </p:nvCxnSpPr>
        <p:spPr bwMode="auto">
          <a:xfrm flipV="1">
            <a:off x="29718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r Verbinder 173"/>
          <p:cNvCxnSpPr/>
          <p:nvPr/>
        </p:nvCxnSpPr>
        <p:spPr bwMode="auto">
          <a:xfrm>
            <a:off x="34290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r Verbinder 174"/>
          <p:cNvCxnSpPr/>
          <p:nvPr/>
        </p:nvCxnSpPr>
        <p:spPr bwMode="auto">
          <a:xfrm flipV="1">
            <a:off x="3429000" y="541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r Verbinder 175"/>
          <p:cNvCxnSpPr/>
          <p:nvPr/>
        </p:nvCxnSpPr>
        <p:spPr bwMode="auto">
          <a:xfrm>
            <a:off x="38862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r Verbinder 176"/>
          <p:cNvCxnSpPr/>
          <p:nvPr/>
        </p:nvCxnSpPr>
        <p:spPr bwMode="auto">
          <a:xfrm flipV="1">
            <a:off x="38862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r Verbinder 177"/>
          <p:cNvCxnSpPr/>
          <p:nvPr/>
        </p:nvCxnSpPr>
        <p:spPr bwMode="auto">
          <a:xfrm>
            <a:off x="43434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r Verbinder 178"/>
          <p:cNvCxnSpPr/>
          <p:nvPr/>
        </p:nvCxnSpPr>
        <p:spPr bwMode="auto">
          <a:xfrm flipV="1">
            <a:off x="4343400" y="541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r Verbinder 179"/>
          <p:cNvCxnSpPr/>
          <p:nvPr/>
        </p:nvCxnSpPr>
        <p:spPr bwMode="auto">
          <a:xfrm flipV="1">
            <a:off x="4800600" y="541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r Verbinder 180"/>
          <p:cNvCxnSpPr/>
          <p:nvPr/>
        </p:nvCxnSpPr>
        <p:spPr bwMode="auto">
          <a:xfrm flipV="1">
            <a:off x="5257800" y="541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r Verbinder 181"/>
          <p:cNvCxnSpPr/>
          <p:nvPr/>
        </p:nvCxnSpPr>
        <p:spPr bwMode="auto">
          <a:xfrm>
            <a:off x="57150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Gerader Verbinder 226"/>
          <p:cNvCxnSpPr/>
          <p:nvPr/>
        </p:nvCxnSpPr>
        <p:spPr bwMode="auto">
          <a:xfrm flipV="1">
            <a:off x="57150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r Verbinder 227"/>
          <p:cNvCxnSpPr/>
          <p:nvPr/>
        </p:nvCxnSpPr>
        <p:spPr bwMode="auto">
          <a:xfrm>
            <a:off x="6172200" y="4724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r Verbinder 228"/>
          <p:cNvCxnSpPr/>
          <p:nvPr/>
        </p:nvCxnSpPr>
        <p:spPr bwMode="auto">
          <a:xfrm flipV="1">
            <a:off x="6172200" y="541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r Verbinder 229"/>
          <p:cNvCxnSpPr/>
          <p:nvPr/>
        </p:nvCxnSpPr>
        <p:spPr bwMode="auto">
          <a:xfrm flipV="1">
            <a:off x="6629400" y="541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967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Phasendetektion aus Daten</a:t>
            </a:r>
          </a:p>
          <a:p>
            <a:r>
              <a:rPr lang="de-DE" dirty="0"/>
              <a:t>Beispiel eines Codes für </a:t>
            </a:r>
            <a:r>
              <a:rPr lang="de-DE" dirty="0" smtClean="0"/>
              <a:t>Phasendetektion</a:t>
            </a:r>
          </a:p>
          <a:p>
            <a:r>
              <a:rPr lang="de-DE" dirty="0" smtClean="0"/>
              <a:t>Lass uns einen 2b6b Code ausdenken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0579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Einen </a:t>
            </a:r>
            <a:r>
              <a:rPr lang="de-DE" dirty="0" err="1"/>
              <a:t>Serialisierer</a:t>
            </a:r>
            <a:r>
              <a:rPr lang="de-DE" dirty="0"/>
              <a:t> realisiert man am einfachsten als ein </a:t>
            </a:r>
            <a:r>
              <a:rPr lang="de-DE" dirty="0" smtClean="0"/>
              <a:t>Schieberegister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 bwMode="auto">
          <a:xfrm>
            <a:off x="3886200" y="1752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5" name="Gleichschenkliges Dreieck 4"/>
          <p:cNvSpPr/>
          <p:nvPr/>
        </p:nvSpPr>
        <p:spPr bwMode="auto">
          <a:xfrm rot="5400000">
            <a:off x="3848100" y="2514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276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819400" y="2057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hteck 31"/>
          <p:cNvSpPr/>
          <p:nvPr/>
        </p:nvSpPr>
        <p:spPr bwMode="auto">
          <a:xfrm>
            <a:off x="2057400" y="1752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MUX</a:t>
            </a: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1828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 flipV="1">
            <a:off x="2438400" y="2895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2438400" y="3200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3327896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1828800" y="1295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PIn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914400" y="17526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SIn</a:t>
            </a:r>
            <a:endParaRPr lang="de-DE" dirty="0"/>
          </a:p>
        </p:txBody>
      </p:sp>
      <p:cxnSp>
        <p:nvCxnSpPr>
          <p:cNvPr id="47" name="Gerade Verbindung mit Pfeil 46"/>
          <p:cNvCxnSpPr/>
          <p:nvPr/>
        </p:nvCxnSpPr>
        <p:spPr bwMode="auto">
          <a:xfrm>
            <a:off x="4648200" y="2057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1828800" y="1219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1447800" y="2057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>
            <a:off x="914400" y="205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447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4722076" y="17526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61" name="Rechteck 60"/>
          <p:cNvSpPr/>
          <p:nvPr/>
        </p:nvSpPr>
        <p:spPr bwMode="auto">
          <a:xfrm>
            <a:off x="12954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21336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971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8100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19050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2743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35814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>
            <a:endCxn id="61" idx="0"/>
          </p:cNvCxnSpPr>
          <p:nvPr/>
        </p:nvCxnSpPr>
        <p:spPr bwMode="auto">
          <a:xfrm>
            <a:off x="16002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>
            <a:off x="24384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276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1148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>
            <a:off x="5867400" y="4876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5257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5029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5562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1143000" y="4572000"/>
            <a:ext cx="487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064821" y="571500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Serialisierer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381000" y="5334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>
            <a:off x="3810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1054034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Pin(7)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953000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Pin(0)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3" name="Abgerundetes Rechteck 2"/>
          <p:cNvSpPr/>
          <p:nvPr/>
        </p:nvSpPr>
        <p:spPr bwMode="auto">
          <a:xfrm>
            <a:off x="914400" y="1219200"/>
            <a:ext cx="4343400" cy="2286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4419600" y="3200400"/>
            <a:ext cx="83820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5141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 eines Codes für Phasendetektion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4572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hteck 56"/>
          <p:cNvSpPr/>
          <p:nvPr/>
        </p:nvSpPr>
        <p:spPr bwMode="auto">
          <a:xfrm>
            <a:off x="685800" y="205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hteck 58"/>
          <p:cNvSpPr/>
          <p:nvPr/>
        </p:nvSpPr>
        <p:spPr bwMode="auto">
          <a:xfrm>
            <a:off x="457200" y="2743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eck 59"/>
          <p:cNvSpPr/>
          <p:nvPr/>
        </p:nvSpPr>
        <p:spPr bwMode="auto">
          <a:xfrm>
            <a:off x="6858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457200" y="3429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685800" y="3429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4572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Rechteck 68"/>
          <p:cNvSpPr/>
          <p:nvPr/>
        </p:nvSpPr>
        <p:spPr bwMode="auto">
          <a:xfrm>
            <a:off x="6858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20574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2286000" y="137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hteck 77"/>
          <p:cNvSpPr/>
          <p:nvPr/>
        </p:nvSpPr>
        <p:spPr bwMode="auto">
          <a:xfrm>
            <a:off x="20574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2286000" y="205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Rechteck 80"/>
          <p:cNvSpPr/>
          <p:nvPr/>
        </p:nvSpPr>
        <p:spPr bwMode="auto">
          <a:xfrm>
            <a:off x="25146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Rechteck 81"/>
          <p:cNvSpPr/>
          <p:nvPr/>
        </p:nvSpPr>
        <p:spPr bwMode="auto">
          <a:xfrm>
            <a:off x="2743200" y="137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Rechteck 82"/>
          <p:cNvSpPr/>
          <p:nvPr/>
        </p:nvSpPr>
        <p:spPr bwMode="auto">
          <a:xfrm>
            <a:off x="2514600" y="205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27432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2057400" y="2743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Rechteck 86"/>
          <p:cNvSpPr/>
          <p:nvPr/>
        </p:nvSpPr>
        <p:spPr bwMode="auto">
          <a:xfrm>
            <a:off x="22860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8" name="Rechteck 87"/>
          <p:cNvSpPr/>
          <p:nvPr/>
        </p:nvSpPr>
        <p:spPr bwMode="auto">
          <a:xfrm>
            <a:off x="25146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Rechteck 88"/>
          <p:cNvSpPr/>
          <p:nvPr/>
        </p:nvSpPr>
        <p:spPr bwMode="auto">
          <a:xfrm>
            <a:off x="2743200" y="2743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Rechteck 89"/>
          <p:cNvSpPr/>
          <p:nvPr/>
        </p:nvSpPr>
        <p:spPr bwMode="auto">
          <a:xfrm>
            <a:off x="2057400" y="3429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Rechteck 90"/>
          <p:cNvSpPr/>
          <p:nvPr/>
        </p:nvSpPr>
        <p:spPr bwMode="auto">
          <a:xfrm>
            <a:off x="22860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Rechteck 91"/>
          <p:cNvSpPr/>
          <p:nvPr/>
        </p:nvSpPr>
        <p:spPr bwMode="auto">
          <a:xfrm>
            <a:off x="2514600" y="3429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3" name="Rechteck 92"/>
          <p:cNvSpPr/>
          <p:nvPr/>
        </p:nvSpPr>
        <p:spPr bwMode="auto">
          <a:xfrm>
            <a:off x="2743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8" name="Rechteck 97"/>
          <p:cNvSpPr/>
          <p:nvPr/>
        </p:nvSpPr>
        <p:spPr bwMode="auto">
          <a:xfrm>
            <a:off x="3886200" y="4114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Rechteck 101"/>
          <p:cNvSpPr/>
          <p:nvPr/>
        </p:nvSpPr>
        <p:spPr bwMode="auto">
          <a:xfrm>
            <a:off x="4343400" y="4114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Rechteck 104"/>
          <p:cNvSpPr/>
          <p:nvPr/>
        </p:nvSpPr>
        <p:spPr bwMode="auto">
          <a:xfrm>
            <a:off x="4114800" y="4114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Rechteck 105"/>
          <p:cNvSpPr/>
          <p:nvPr/>
        </p:nvSpPr>
        <p:spPr bwMode="auto">
          <a:xfrm>
            <a:off x="4572000" y="4114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Rechteck 106"/>
          <p:cNvSpPr/>
          <p:nvPr/>
        </p:nvSpPr>
        <p:spPr bwMode="auto">
          <a:xfrm>
            <a:off x="38862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Rechteck 107"/>
          <p:cNvSpPr/>
          <p:nvPr/>
        </p:nvSpPr>
        <p:spPr bwMode="auto">
          <a:xfrm>
            <a:off x="4114800" y="137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Rechteck 108"/>
          <p:cNvSpPr/>
          <p:nvPr/>
        </p:nvSpPr>
        <p:spPr bwMode="auto">
          <a:xfrm>
            <a:off x="38862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Rechteck 109"/>
          <p:cNvSpPr/>
          <p:nvPr/>
        </p:nvSpPr>
        <p:spPr bwMode="auto">
          <a:xfrm>
            <a:off x="4114800" y="205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1" name="Rechteck 110"/>
          <p:cNvSpPr/>
          <p:nvPr/>
        </p:nvSpPr>
        <p:spPr bwMode="auto">
          <a:xfrm>
            <a:off x="43434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Rechteck 113"/>
          <p:cNvSpPr/>
          <p:nvPr/>
        </p:nvSpPr>
        <p:spPr bwMode="auto">
          <a:xfrm>
            <a:off x="4572000" y="137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Rechteck 115"/>
          <p:cNvSpPr/>
          <p:nvPr/>
        </p:nvSpPr>
        <p:spPr bwMode="auto">
          <a:xfrm>
            <a:off x="4343400" y="205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9" name="Rechteck 118"/>
          <p:cNvSpPr/>
          <p:nvPr/>
        </p:nvSpPr>
        <p:spPr bwMode="auto">
          <a:xfrm>
            <a:off x="45720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3886200" y="2743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41148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43434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7" name="Rechteck 126"/>
          <p:cNvSpPr/>
          <p:nvPr/>
        </p:nvSpPr>
        <p:spPr bwMode="auto">
          <a:xfrm>
            <a:off x="4572000" y="2743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0" name="Rechteck 129"/>
          <p:cNvSpPr/>
          <p:nvPr/>
        </p:nvSpPr>
        <p:spPr bwMode="auto">
          <a:xfrm>
            <a:off x="3886200" y="3429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Rechteck 131"/>
          <p:cNvSpPr/>
          <p:nvPr/>
        </p:nvSpPr>
        <p:spPr bwMode="auto">
          <a:xfrm>
            <a:off x="41148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4" name="Rechteck 133"/>
          <p:cNvSpPr/>
          <p:nvPr/>
        </p:nvSpPr>
        <p:spPr bwMode="auto">
          <a:xfrm>
            <a:off x="4343400" y="3429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45720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Rechteck 137"/>
          <p:cNvSpPr/>
          <p:nvPr/>
        </p:nvSpPr>
        <p:spPr bwMode="auto">
          <a:xfrm>
            <a:off x="36576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Rechteck 139"/>
          <p:cNvSpPr/>
          <p:nvPr/>
        </p:nvSpPr>
        <p:spPr bwMode="auto">
          <a:xfrm>
            <a:off x="48006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1" name="Rechteck 140"/>
          <p:cNvSpPr/>
          <p:nvPr/>
        </p:nvSpPr>
        <p:spPr bwMode="auto">
          <a:xfrm>
            <a:off x="36576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" name="Rechteck 142"/>
          <p:cNvSpPr/>
          <p:nvPr/>
        </p:nvSpPr>
        <p:spPr bwMode="auto">
          <a:xfrm>
            <a:off x="48006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4" name="Rechteck 143"/>
          <p:cNvSpPr/>
          <p:nvPr/>
        </p:nvSpPr>
        <p:spPr bwMode="auto">
          <a:xfrm>
            <a:off x="36576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6" name="Rechteck 145"/>
          <p:cNvSpPr/>
          <p:nvPr/>
        </p:nvSpPr>
        <p:spPr bwMode="auto">
          <a:xfrm>
            <a:off x="48006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7" name="Rechteck 146"/>
          <p:cNvSpPr/>
          <p:nvPr/>
        </p:nvSpPr>
        <p:spPr bwMode="auto">
          <a:xfrm>
            <a:off x="36576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8" name="Rechteck 147"/>
          <p:cNvSpPr/>
          <p:nvPr/>
        </p:nvSpPr>
        <p:spPr bwMode="auto">
          <a:xfrm>
            <a:off x="48006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Rechteck 148"/>
          <p:cNvSpPr/>
          <p:nvPr/>
        </p:nvSpPr>
        <p:spPr bwMode="auto">
          <a:xfrm>
            <a:off x="36576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0" name="Rechteck 149"/>
          <p:cNvSpPr/>
          <p:nvPr/>
        </p:nvSpPr>
        <p:spPr bwMode="auto">
          <a:xfrm>
            <a:off x="48006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81000" y="480060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1</a:t>
            </a:r>
            <a:r>
              <a:rPr lang="de-DE" dirty="0" smtClean="0"/>
              <a:t>243 1421 12</a:t>
            </a:r>
            <a:endParaRPr lang="de-DE" dirty="0"/>
          </a:p>
        </p:txBody>
      </p:sp>
      <p:sp>
        <p:nvSpPr>
          <p:cNvPr id="152" name="Rechteck 151"/>
          <p:cNvSpPr/>
          <p:nvPr/>
        </p:nvSpPr>
        <p:spPr bwMode="auto">
          <a:xfrm>
            <a:off x="6858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4" name="Rechteck 153"/>
          <p:cNvSpPr/>
          <p:nvPr/>
        </p:nvSpPr>
        <p:spPr bwMode="auto">
          <a:xfrm>
            <a:off x="9144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5" name="Rechteck 154"/>
          <p:cNvSpPr/>
          <p:nvPr/>
        </p:nvSpPr>
        <p:spPr bwMode="auto">
          <a:xfrm>
            <a:off x="1143000" y="518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1" name="Rechteck 160"/>
          <p:cNvSpPr/>
          <p:nvPr/>
        </p:nvSpPr>
        <p:spPr bwMode="auto">
          <a:xfrm>
            <a:off x="1371600" y="518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2" name="Rechteck 161"/>
          <p:cNvSpPr/>
          <p:nvPr/>
        </p:nvSpPr>
        <p:spPr bwMode="auto">
          <a:xfrm>
            <a:off x="1600200" y="518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3" name="Rechteck 162"/>
          <p:cNvSpPr/>
          <p:nvPr/>
        </p:nvSpPr>
        <p:spPr bwMode="auto">
          <a:xfrm>
            <a:off x="1828800" y="518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4" name="Rechteck 163"/>
          <p:cNvSpPr/>
          <p:nvPr/>
        </p:nvSpPr>
        <p:spPr bwMode="auto">
          <a:xfrm>
            <a:off x="20574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Rechteck 164"/>
          <p:cNvSpPr/>
          <p:nvPr/>
        </p:nvSpPr>
        <p:spPr bwMode="auto">
          <a:xfrm>
            <a:off x="22860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6" name="Rechteck 165"/>
          <p:cNvSpPr/>
          <p:nvPr/>
        </p:nvSpPr>
        <p:spPr bwMode="auto">
          <a:xfrm>
            <a:off x="25146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7" name="Rechteck 166"/>
          <p:cNvSpPr/>
          <p:nvPr/>
        </p:nvSpPr>
        <p:spPr bwMode="auto">
          <a:xfrm>
            <a:off x="2743200" y="518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Rechteck 167"/>
          <p:cNvSpPr/>
          <p:nvPr/>
        </p:nvSpPr>
        <p:spPr bwMode="auto">
          <a:xfrm>
            <a:off x="2971800" y="518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Rechteck 168"/>
          <p:cNvSpPr/>
          <p:nvPr/>
        </p:nvSpPr>
        <p:spPr bwMode="auto">
          <a:xfrm>
            <a:off x="32004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0" name="Rechteck 169"/>
          <p:cNvSpPr/>
          <p:nvPr/>
        </p:nvSpPr>
        <p:spPr bwMode="auto">
          <a:xfrm>
            <a:off x="3429000" y="518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1" name="Rechteck 170"/>
          <p:cNvSpPr/>
          <p:nvPr/>
        </p:nvSpPr>
        <p:spPr bwMode="auto">
          <a:xfrm>
            <a:off x="36576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2" name="Rechteck 171"/>
          <p:cNvSpPr/>
          <p:nvPr/>
        </p:nvSpPr>
        <p:spPr bwMode="auto">
          <a:xfrm>
            <a:off x="38862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Rechteck 172"/>
          <p:cNvSpPr/>
          <p:nvPr/>
        </p:nvSpPr>
        <p:spPr bwMode="auto">
          <a:xfrm>
            <a:off x="41148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43434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5" name="Rechteck 174"/>
          <p:cNvSpPr/>
          <p:nvPr/>
        </p:nvSpPr>
        <p:spPr bwMode="auto">
          <a:xfrm>
            <a:off x="4572000" y="518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6" name="Rechteck 175"/>
          <p:cNvSpPr/>
          <p:nvPr/>
        </p:nvSpPr>
        <p:spPr bwMode="auto">
          <a:xfrm>
            <a:off x="4800600" y="518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Rechteck 176"/>
          <p:cNvSpPr/>
          <p:nvPr/>
        </p:nvSpPr>
        <p:spPr bwMode="auto">
          <a:xfrm>
            <a:off x="6858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8" name="Rechteck 177"/>
          <p:cNvSpPr/>
          <p:nvPr/>
        </p:nvSpPr>
        <p:spPr bwMode="auto">
          <a:xfrm>
            <a:off x="9144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9" name="Rechteck 178"/>
          <p:cNvSpPr/>
          <p:nvPr/>
        </p:nvSpPr>
        <p:spPr bwMode="auto">
          <a:xfrm>
            <a:off x="11430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Rechteck 179"/>
          <p:cNvSpPr/>
          <p:nvPr/>
        </p:nvSpPr>
        <p:spPr bwMode="auto">
          <a:xfrm>
            <a:off x="13716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Rechteck 181"/>
          <p:cNvSpPr/>
          <p:nvPr/>
        </p:nvSpPr>
        <p:spPr bwMode="auto">
          <a:xfrm>
            <a:off x="16002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Rechteck 182"/>
          <p:cNvSpPr/>
          <p:nvPr/>
        </p:nvSpPr>
        <p:spPr bwMode="auto">
          <a:xfrm>
            <a:off x="61722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Rechteck 183"/>
          <p:cNvSpPr/>
          <p:nvPr/>
        </p:nvSpPr>
        <p:spPr bwMode="auto">
          <a:xfrm>
            <a:off x="66294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Rechteck 184"/>
          <p:cNvSpPr/>
          <p:nvPr/>
        </p:nvSpPr>
        <p:spPr bwMode="auto">
          <a:xfrm>
            <a:off x="64008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6" name="Rechteck 185"/>
          <p:cNvSpPr/>
          <p:nvPr/>
        </p:nvSpPr>
        <p:spPr bwMode="auto">
          <a:xfrm>
            <a:off x="68580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7" name="Rechteck 186"/>
          <p:cNvSpPr/>
          <p:nvPr/>
        </p:nvSpPr>
        <p:spPr bwMode="auto">
          <a:xfrm>
            <a:off x="54864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8" name="Rechteck 187"/>
          <p:cNvSpPr/>
          <p:nvPr/>
        </p:nvSpPr>
        <p:spPr bwMode="auto">
          <a:xfrm>
            <a:off x="5715000" y="137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9" name="Rechteck 188"/>
          <p:cNvSpPr/>
          <p:nvPr/>
        </p:nvSpPr>
        <p:spPr bwMode="auto">
          <a:xfrm>
            <a:off x="54864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0" name="Rechteck 189"/>
          <p:cNvSpPr/>
          <p:nvPr/>
        </p:nvSpPr>
        <p:spPr bwMode="auto">
          <a:xfrm>
            <a:off x="5715000" y="205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1" name="Rechteck 190"/>
          <p:cNvSpPr/>
          <p:nvPr/>
        </p:nvSpPr>
        <p:spPr bwMode="auto">
          <a:xfrm>
            <a:off x="59436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2" name="Rechteck 191"/>
          <p:cNvSpPr/>
          <p:nvPr/>
        </p:nvSpPr>
        <p:spPr bwMode="auto">
          <a:xfrm>
            <a:off x="6172200" y="137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3" name="Rechteck 192"/>
          <p:cNvSpPr/>
          <p:nvPr/>
        </p:nvSpPr>
        <p:spPr bwMode="auto">
          <a:xfrm>
            <a:off x="5943600" y="205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" name="Rechteck 193"/>
          <p:cNvSpPr/>
          <p:nvPr/>
        </p:nvSpPr>
        <p:spPr bwMode="auto">
          <a:xfrm>
            <a:off x="61722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5" name="Rechteck 194"/>
          <p:cNvSpPr/>
          <p:nvPr/>
        </p:nvSpPr>
        <p:spPr bwMode="auto">
          <a:xfrm>
            <a:off x="5486400" y="2743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Rechteck 195"/>
          <p:cNvSpPr/>
          <p:nvPr/>
        </p:nvSpPr>
        <p:spPr bwMode="auto">
          <a:xfrm>
            <a:off x="57150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Rechteck 196"/>
          <p:cNvSpPr/>
          <p:nvPr/>
        </p:nvSpPr>
        <p:spPr bwMode="auto">
          <a:xfrm>
            <a:off x="59436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8" name="Rechteck 197"/>
          <p:cNvSpPr/>
          <p:nvPr/>
        </p:nvSpPr>
        <p:spPr bwMode="auto">
          <a:xfrm>
            <a:off x="6172200" y="2743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9" name="Rechteck 198"/>
          <p:cNvSpPr/>
          <p:nvPr/>
        </p:nvSpPr>
        <p:spPr bwMode="auto">
          <a:xfrm>
            <a:off x="5486400" y="3429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Rechteck 199"/>
          <p:cNvSpPr/>
          <p:nvPr/>
        </p:nvSpPr>
        <p:spPr bwMode="auto">
          <a:xfrm>
            <a:off x="57150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1" name="Rechteck 200"/>
          <p:cNvSpPr/>
          <p:nvPr/>
        </p:nvSpPr>
        <p:spPr bwMode="auto">
          <a:xfrm>
            <a:off x="5943600" y="3429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2" name="Rechteck 201"/>
          <p:cNvSpPr/>
          <p:nvPr/>
        </p:nvSpPr>
        <p:spPr bwMode="auto">
          <a:xfrm>
            <a:off x="6172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3" name="Rechteck 202"/>
          <p:cNvSpPr/>
          <p:nvPr/>
        </p:nvSpPr>
        <p:spPr bwMode="auto">
          <a:xfrm>
            <a:off x="52578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" name="Rechteck 203"/>
          <p:cNvSpPr/>
          <p:nvPr/>
        </p:nvSpPr>
        <p:spPr bwMode="auto">
          <a:xfrm>
            <a:off x="6400800" y="3429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" name="Rechteck 204"/>
          <p:cNvSpPr/>
          <p:nvPr/>
        </p:nvSpPr>
        <p:spPr bwMode="auto">
          <a:xfrm>
            <a:off x="52578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6" name="Rechteck 205"/>
          <p:cNvSpPr/>
          <p:nvPr/>
        </p:nvSpPr>
        <p:spPr bwMode="auto">
          <a:xfrm>
            <a:off x="6400800" y="2743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7" name="Rechteck 206"/>
          <p:cNvSpPr/>
          <p:nvPr/>
        </p:nvSpPr>
        <p:spPr bwMode="auto">
          <a:xfrm>
            <a:off x="52578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8" name="Rechteck 207"/>
          <p:cNvSpPr/>
          <p:nvPr/>
        </p:nvSpPr>
        <p:spPr bwMode="auto">
          <a:xfrm>
            <a:off x="6400800" y="205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9" name="Rechteck 208"/>
          <p:cNvSpPr/>
          <p:nvPr/>
        </p:nvSpPr>
        <p:spPr bwMode="auto">
          <a:xfrm>
            <a:off x="52578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0" name="Rechteck 209"/>
          <p:cNvSpPr/>
          <p:nvPr/>
        </p:nvSpPr>
        <p:spPr bwMode="auto">
          <a:xfrm>
            <a:off x="6400800" y="1371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1" name="Rechteck 210"/>
          <p:cNvSpPr/>
          <p:nvPr/>
        </p:nvSpPr>
        <p:spPr bwMode="auto">
          <a:xfrm>
            <a:off x="59436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2" name="Rechteck 211"/>
          <p:cNvSpPr/>
          <p:nvPr/>
        </p:nvSpPr>
        <p:spPr bwMode="auto">
          <a:xfrm>
            <a:off x="70866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Rechteck 212"/>
          <p:cNvSpPr/>
          <p:nvPr/>
        </p:nvSpPr>
        <p:spPr bwMode="auto">
          <a:xfrm>
            <a:off x="20574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4" name="Rechteck 213"/>
          <p:cNvSpPr/>
          <p:nvPr/>
        </p:nvSpPr>
        <p:spPr bwMode="auto">
          <a:xfrm>
            <a:off x="22860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5" name="Rechteck 214"/>
          <p:cNvSpPr/>
          <p:nvPr/>
        </p:nvSpPr>
        <p:spPr bwMode="auto">
          <a:xfrm>
            <a:off x="25146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6" name="Rechteck 215"/>
          <p:cNvSpPr/>
          <p:nvPr/>
        </p:nvSpPr>
        <p:spPr bwMode="auto">
          <a:xfrm>
            <a:off x="27432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7" name="Rechteck 216"/>
          <p:cNvSpPr/>
          <p:nvPr/>
        </p:nvSpPr>
        <p:spPr bwMode="auto">
          <a:xfrm>
            <a:off x="18288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8" name="Rechteck 217"/>
          <p:cNvSpPr/>
          <p:nvPr/>
        </p:nvSpPr>
        <p:spPr bwMode="auto">
          <a:xfrm>
            <a:off x="29718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9" name="Rechteck 218"/>
          <p:cNvSpPr/>
          <p:nvPr/>
        </p:nvSpPr>
        <p:spPr bwMode="auto">
          <a:xfrm>
            <a:off x="34290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0" name="Rechteck 219"/>
          <p:cNvSpPr/>
          <p:nvPr/>
        </p:nvSpPr>
        <p:spPr bwMode="auto">
          <a:xfrm>
            <a:off x="36576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1" name="Rechteck 220"/>
          <p:cNvSpPr/>
          <p:nvPr/>
        </p:nvSpPr>
        <p:spPr bwMode="auto">
          <a:xfrm>
            <a:off x="38862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2" name="Rechteck 221"/>
          <p:cNvSpPr/>
          <p:nvPr/>
        </p:nvSpPr>
        <p:spPr bwMode="auto">
          <a:xfrm>
            <a:off x="41148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3" name="Rechteck 222"/>
          <p:cNvSpPr/>
          <p:nvPr/>
        </p:nvSpPr>
        <p:spPr bwMode="auto">
          <a:xfrm>
            <a:off x="32004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4" name="Rechteck 223"/>
          <p:cNvSpPr/>
          <p:nvPr/>
        </p:nvSpPr>
        <p:spPr bwMode="auto">
          <a:xfrm>
            <a:off x="43434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Rechteck 224"/>
          <p:cNvSpPr/>
          <p:nvPr/>
        </p:nvSpPr>
        <p:spPr bwMode="auto">
          <a:xfrm>
            <a:off x="48006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6" name="Rechteck 225"/>
          <p:cNvSpPr/>
          <p:nvPr/>
        </p:nvSpPr>
        <p:spPr bwMode="auto">
          <a:xfrm>
            <a:off x="50292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7" name="Rechteck 226"/>
          <p:cNvSpPr/>
          <p:nvPr/>
        </p:nvSpPr>
        <p:spPr bwMode="auto">
          <a:xfrm>
            <a:off x="52578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8" name="Rechteck 227"/>
          <p:cNvSpPr/>
          <p:nvPr/>
        </p:nvSpPr>
        <p:spPr bwMode="auto">
          <a:xfrm>
            <a:off x="54864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9" name="Rechteck 228"/>
          <p:cNvSpPr/>
          <p:nvPr/>
        </p:nvSpPr>
        <p:spPr bwMode="auto">
          <a:xfrm>
            <a:off x="45720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0" name="Rechteck 229"/>
          <p:cNvSpPr/>
          <p:nvPr/>
        </p:nvSpPr>
        <p:spPr bwMode="auto">
          <a:xfrm>
            <a:off x="57150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1" name="Rechteck 230"/>
          <p:cNvSpPr/>
          <p:nvPr/>
        </p:nvSpPr>
        <p:spPr bwMode="auto">
          <a:xfrm>
            <a:off x="75438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2" name="Rechteck 231"/>
          <p:cNvSpPr/>
          <p:nvPr/>
        </p:nvSpPr>
        <p:spPr bwMode="auto">
          <a:xfrm>
            <a:off x="77724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3" name="Rechteck 232"/>
          <p:cNvSpPr/>
          <p:nvPr/>
        </p:nvSpPr>
        <p:spPr bwMode="auto">
          <a:xfrm>
            <a:off x="80010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4" name="Rechteck 233"/>
          <p:cNvSpPr/>
          <p:nvPr/>
        </p:nvSpPr>
        <p:spPr bwMode="auto">
          <a:xfrm>
            <a:off x="82296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5" name="Rechteck 234"/>
          <p:cNvSpPr/>
          <p:nvPr/>
        </p:nvSpPr>
        <p:spPr bwMode="auto">
          <a:xfrm>
            <a:off x="73152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6" name="Rechteck 235"/>
          <p:cNvSpPr/>
          <p:nvPr/>
        </p:nvSpPr>
        <p:spPr bwMode="auto">
          <a:xfrm>
            <a:off x="84582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7" name="Rechteck 246"/>
          <p:cNvSpPr/>
          <p:nvPr/>
        </p:nvSpPr>
        <p:spPr bwMode="auto">
          <a:xfrm>
            <a:off x="5486400" y="4114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8" name="Rechteck 247"/>
          <p:cNvSpPr/>
          <p:nvPr/>
        </p:nvSpPr>
        <p:spPr bwMode="auto">
          <a:xfrm>
            <a:off x="5943600" y="4114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Rechteck 248"/>
          <p:cNvSpPr/>
          <p:nvPr/>
        </p:nvSpPr>
        <p:spPr bwMode="auto">
          <a:xfrm>
            <a:off x="5715000" y="4114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0" name="Rechteck 249"/>
          <p:cNvSpPr/>
          <p:nvPr/>
        </p:nvSpPr>
        <p:spPr bwMode="auto">
          <a:xfrm>
            <a:off x="6172200" y="4114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3" name="Rechteck 252"/>
          <p:cNvSpPr/>
          <p:nvPr/>
        </p:nvSpPr>
        <p:spPr bwMode="auto">
          <a:xfrm>
            <a:off x="52578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4" name="Rechteck 253"/>
          <p:cNvSpPr/>
          <p:nvPr/>
        </p:nvSpPr>
        <p:spPr bwMode="auto">
          <a:xfrm>
            <a:off x="6400800" y="4114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5" name="Textfeld 254"/>
          <p:cNvSpPr txBox="1"/>
          <p:nvPr/>
        </p:nvSpPr>
        <p:spPr>
          <a:xfrm>
            <a:off x="381000" y="5562600"/>
            <a:ext cx="1412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1</a:t>
            </a:r>
            <a:r>
              <a:rPr lang="de-DE" dirty="0" smtClean="0"/>
              <a:t>243 S 1421 S 12</a:t>
            </a:r>
            <a:endParaRPr lang="de-DE" dirty="0"/>
          </a:p>
        </p:txBody>
      </p:sp>
      <p:sp>
        <p:nvSpPr>
          <p:cNvPr id="256" name="Rechteck 255"/>
          <p:cNvSpPr/>
          <p:nvPr/>
        </p:nvSpPr>
        <p:spPr bwMode="auto">
          <a:xfrm>
            <a:off x="457200" y="5867400"/>
            <a:ext cx="228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7" name="Rechteck 256"/>
          <p:cNvSpPr/>
          <p:nvPr/>
        </p:nvSpPr>
        <p:spPr bwMode="auto">
          <a:xfrm>
            <a:off x="457200" y="5181600"/>
            <a:ext cx="228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70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1012016" y="1371600"/>
            <a:ext cx="635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Wort 1</a:t>
            </a:r>
            <a:endParaRPr lang="de-DE" dirty="0"/>
          </a:p>
        </p:txBody>
      </p:sp>
      <p:sp>
        <p:nvSpPr>
          <p:cNvPr id="151" name="Textfeld 150"/>
          <p:cNvSpPr txBox="1"/>
          <p:nvPr/>
        </p:nvSpPr>
        <p:spPr>
          <a:xfrm>
            <a:off x="1012016" y="2057400"/>
            <a:ext cx="635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Wort 2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1012016" y="2743200"/>
            <a:ext cx="635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Wort 3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1012016" y="3429000"/>
            <a:ext cx="635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Wort 4</a:t>
            </a:r>
            <a:endParaRPr lang="de-DE" dirty="0"/>
          </a:p>
        </p:txBody>
      </p:sp>
      <p:sp>
        <p:nvSpPr>
          <p:cNvPr id="157" name="Textfeld 156"/>
          <p:cNvSpPr txBox="1"/>
          <p:nvPr/>
        </p:nvSpPr>
        <p:spPr>
          <a:xfrm>
            <a:off x="201689" y="838200"/>
            <a:ext cx="994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Binary </a:t>
            </a:r>
            <a:r>
              <a:rPr lang="de-DE" dirty="0" err="1" smtClean="0"/>
              <a:t>code</a:t>
            </a:r>
            <a:endParaRPr lang="de-DE" dirty="0"/>
          </a:p>
        </p:txBody>
      </p:sp>
      <p:sp>
        <p:nvSpPr>
          <p:cNvPr id="158" name="Textfeld 157"/>
          <p:cNvSpPr txBox="1"/>
          <p:nvPr/>
        </p:nvSpPr>
        <p:spPr>
          <a:xfrm>
            <a:off x="1776017" y="838200"/>
            <a:ext cx="1404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Manchester </a:t>
            </a:r>
            <a:r>
              <a:rPr lang="de-DE" dirty="0" err="1" smtClean="0"/>
              <a:t>code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3733800" y="838200"/>
            <a:ext cx="29177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Manchester </a:t>
            </a:r>
            <a:r>
              <a:rPr lang="de-DE" dirty="0" err="1" smtClean="0"/>
              <a:t>code</a:t>
            </a:r>
            <a:r>
              <a:rPr lang="de-DE" dirty="0" smtClean="0"/>
              <a:t> mit Start und </a:t>
            </a:r>
            <a:r>
              <a:rPr lang="de-DE" dirty="0" err="1" smtClean="0"/>
              <a:t>Stop</a:t>
            </a:r>
            <a:r>
              <a:rPr lang="de-DE" dirty="0" smtClean="0"/>
              <a:t> </a:t>
            </a:r>
            <a:r>
              <a:rPr lang="de-DE" dirty="0" err="1" smtClean="0"/>
              <a:t>bits</a:t>
            </a:r>
            <a:endParaRPr lang="de-DE" dirty="0"/>
          </a:p>
        </p:txBody>
      </p:sp>
      <p:sp>
        <p:nvSpPr>
          <p:cNvPr id="160" name="Rechteck 159"/>
          <p:cNvSpPr/>
          <p:nvPr/>
        </p:nvSpPr>
        <p:spPr bwMode="auto">
          <a:xfrm>
            <a:off x="73152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Rechteck 180"/>
          <p:cNvSpPr/>
          <p:nvPr/>
        </p:nvSpPr>
        <p:spPr bwMode="auto">
          <a:xfrm>
            <a:off x="7848600" y="1371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7" name="Rechteck 236"/>
          <p:cNvSpPr/>
          <p:nvPr/>
        </p:nvSpPr>
        <p:spPr bwMode="auto">
          <a:xfrm>
            <a:off x="73152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8" name="Rechteck 237"/>
          <p:cNvSpPr/>
          <p:nvPr/>
        </p:nvSpPr>
        <p:spPr bwMode="auto">
          <a:xfrm>
            <a:off x="7848600" y="205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229600" y="1447800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 </a:t>
            </a:r>
            <a:r>
              <a:rPr lang="de-DE" dirty="0" err="1" smtClean="0"/>
              <a:t>bit</a:t>
            </a:r>
            <a:endParaRPr lang="de-DE" dirty="0"/>
          </a:p>
        </p:txBody>
      </p:sp>
      <p:sp>
        <p:nvSpPr>
          <p:cNvPr id="239" name="Textfeld 238"/>
          <p:cNvSpPr txBox="1"/>
          <p:nvPr/>
        </p:nvSpPr>
        <p:spPr>
          <a:xfrm>
            <a:off x="8234410" y="2057400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Stop</a:t>
            </a:r>
            <a:r>
              <a:rPr lang="de-DE" dirty="0" smtClean="0"/>
              <a:t> </a:t>
            </a:r>
            <a:r>
              <a:rPr lang="de-DE" dirty="0" err="1" smtClean="0"/>
              <a:t>bit</a:t>
            </a:r>
            <a:endParaRPr lang="de-DE" dirty="0"/>
          </a:p>
        </p:txBody>
      </p:sp>
      <p:sp>
        <p:nvSpPr>
          <p:cNvPr id="240" name="Textfeld 239"/>
          <p:cNvSpPr txBox="1"/>
          <p:nvPr/>
        </p:nvSpPr>
        <p:spPr>
          <a:xfrm>
            <a:off x="5105400" y="5257800"/>
            <a:ext cx="1641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Binary </a:t>
            </a:r>
            <a:r>
              <a:rPr lang="de-DE" dirty="0" err="1" smtClean="0"/>
              <a:t>code</a:t>
            </a:r>
            <a:r>
              <a:rPr lang="de-DE" dirty="0" smtClean="0"/>
              <a:t> Sequenz</a:t>
            </a:r>
            <a:endParaRPr lang="de-DE" dirty="0"/>
          </a:p>
        </p:txBody>
      </p:sp>
      <p:sp>
        <p:nvSpPr>
          <p:cNvPr id="241" name="Textfeld 240"/>
          <p:cNvSpPr txBox="1"/>
          <p:nvPr/>
        </p:nvSpPr>
        <p:spPr>
          <a:xfrm>
            <a:off x="5838490" y="6248400"/>
            <a:ext cx="1547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2b6b </a:t>
            </a:r>
            <a:r>
              <a:rPr lang="de-DE" dirty="0" err="1" smtClean="0"/>
              <a:t>code</a:t>
            </a:r>
            <a:r>
              <a:rPr lang="de-DE" dirty="0" smtClean="0"/>
              <a:t> Sequenz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154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Suche nach dem Leerzeichen-Wort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71</a:t>
            </a:fld>
            <a:endParaRPr lang="de-DE" altLang="de-DE"/>
          </a:p>
        </p:txBody>
      </p:sp>
      <p:sp>
        <p:nvSpPr>
          <p:cNvPr id="177" name="Rechteck 176"/>
          <p:cNvSpPr/>
          <p:nvPr/>
        </p:nvSpPr>
        <p:spPr bwMode="auto">
          <a:xfrm>
            <a:off x="6858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8" name="Rechteck 177"/>
          <p:cNvSpPr/>
          <p:nvPr/>
        </p:nvSpPr>
        <p:spPr bwMode="auto">
          <a:xfrm>
            <a:off x="9144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9" name="Rechteck 178"/>
          <p:cNvSpPr/>
          <p:nvPr/>
        </p:nvSpPr>
        <p:spPr bwMode="auto">
          <a:xfrm>
            <a:off x="11430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0" name="Rechteck 179"/>
          <p:cNvSpPr/>
          <p:nvPr/>
        </p:nvSpPr>
        <p:spPr bwMode="auto">
          <a:xfrm>
            <a:off x="13716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Rechteck 181"/>
          <p:cNvSpPr/>
          <p:nvPr/>
        </p:nvSpPr>
        <p:spPr bwMode="auto">
          <a:xfrm>
            <a:off x="16002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Rechteck 182"/>
          <p:cNvSpPr/>
          <p:nvPr/>
        </p:nvSpPr>
        <p:spPr bwMode="auto">
          <a:xfrm>
            <a:off x="61722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Rechteck 183"/>
          <p:cNvSpPr/>
          <p:nvPr/>
        </p:nvSpPr>
        <p:spPr bwMode="auto">
          <a:xfrm>
            <a:off x="66294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Rechteck 184"/>
          <p:cNvSpPr/>
          <p:nvPr/>
        </p:nvSpPr>
        <p:spPr bwMode="auto">
          <a:xfrm>
            <a:off x="64008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6" name="Rechteck 185"/>
          <p:cNvSpPr/>
          <p:nvPr/>
        </p:nvSpPr>
        <p:spPr bwMode="auto">
          <a:xfrm>
            <a:off x="68580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1" name="Rechteck 210"/>
          <p:cNvSpPr/>
          <p:nvPr/>
        </p:nvSpPr>
        <p:spPr bwMode="auto">
          <a:xfrm>
            <a:off x="59436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2" name="Rechteck 211"/>
          <p:cNvSpPr/>
          <p:nvPr/>
        </p:nvSpPr>
        <p:spPr bwMode="auto">
          <a:xfrm>
            <a:off x="70866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Rechteck 212"/>
          <p:cNvSpPr/>
          <p:nvPr/>
        </p:nvSpPr>
        <p:spPr bwMode="auto">
          <a:xfrm>
            <a:off x="20574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4" name="Rechteck 213"/>
          <p:cNvSpPr/>
          <p:nvPr/>
        </p:nvSpPr>
        <p:spPr bwMode="auto">
          <a:xfrm>
            <a:off x="22860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5" name="Rechteck 214"/>
          <p:cNvSpPr/>
          <p:nvPr/>
        </p:nvSpPr>
        <p:spPr bwMode="auto">
          <a:xfrm>
            <a:off x="25146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6" name="Rechteck 215"/>
          <p:cNvSpPr/>
          <p:nvPr/>
        </p:nvSpPr>
        <p:spPr bwMode="auto">
          <a:xfrm>
            <a:off x="27432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7" name="Rechteck 216"/>
          <p:cNvSpPr/>
          <p:nvPr/>
        </p:nvSpPr>
        <p:spPr bwMode="auto">
          <a:xfrm>
            <a:off x="18288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8" name="Rechteck 217"/>
          <p:cNvSpPr/>
          <p:nvPr/>
        </p:nvSpPr>
        <p:spPr bwMode="auto">
          <a:xfrm>
            <a:off x="29718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9" name="Rechteck 218"/>
          <p:cNvSpPr/>
          <p:nvPr/>
        </p:nvSpPr>
        <p:spPr bwMode="auto">
          <a:xfrm>
            <a:off x="34290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0" name="Rechteck 219"/>
          <p:cNvSpPr/>
          <p:nvPr/>
        </p:nvSpPr>
        <p:spPr bwMode="auto">
          <a:xfrm>
            <a:off x="36576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1" name="Rechteck 220"/>
          <p:cNvSpPr/>
          <p:nvPr/>
        </p:nvSpPr>
        <p:spPr bwMode="auto">
          <a:xfrm>
            <a:off x="38862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2" name="Rechteck 221"/>
          <p:cNvSpPr/>
          <p:nvPr/>
        </p:nvSpPr>
        <p:spPr bwMode="auto">
          <a:xfrm>
            <a:off x="41148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3" name="Rechteck 222"/>
          <p:cNvSpPr/>
          <p:nvPr/>
        </p:nvSpPr>
        <p:spPr bwMode="auto">
          <a:xfrm>
            <a:off x="32004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4" name="Rechteck 223"/>
          <p:cNvSpPr/>
          <p:nvPr/>
        </p:nvSpPr>
        <p:spPr bwMode="auto">
          <a:xfrm>
            <a:off x="43434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5" name="Rechteck 224"/>
          <p:cNvSpPr/>
          <p:nvPr/>
        </p:nvSpPr>
        <p:spPr bwMode="auto">
          <a:xfrm>
            <a:off x="48006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6" name="Rechteck 225"/>
          <p:cNvSpPr/>
          <p:nvPr/>
        </p:nvSpPr>
        <p:spPr bwMode="auto">
          <a:xfrm>
            <a:off x="50292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7" name="Rechteck 226"/>
          <p:cNvSpPr/>
          <p:nvPr/>
        </p:nvSpPr>
        <p:spPr bwMode="auto">
          <a:xfrm>
            <a:off x="52578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8" name="Rechteck 227"/>
          <p:cNvSpPr/>
          <p:nvPr/>
        </p:nvSpPr>
        <p:spPr bwMode="auto">
          <a:xfrm>
            <a:off x="54864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9" name="Rechteck 228"/>
          <p:cNvSpPr/>
          <p:nvPr/>
        </p:nvSpPr>
        <p:spPr bwMode="auto">
          <a:xfrm>
            <a:off x="45720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0" name="Rechteck 229"/>
          <p:cNvSpPr/>
          <p:nvPr/>
        </p:nvSpPr>
        <p:spPr bwMode="auto">
          <a:xfrm>
            <a:off x="57150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1" name="Rechteck 230"/>
          <p:cNvSpPr/>
          <p:nvPr/>
        </p:nvSpPr>
        <p:spPr bwMode="auto">
          <a:xfrm>
            <a:off x="75438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2" name="Rechteck 231"/>
          <p:cNvSpPr/>
          <p:nvPr/>
        </p:nvSpPr>
        <p:spPr bwMode="auto">
          <a:xfrm>
            <a:off x="77724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3" name="Rechteck 232"/>
          <p:cNvSpPr/>
          <p:nvPr/>
        </p:nvSpPr>
        <p:spPr bwMode="auto">
          <a:xfrm>
            <a:off x="80010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4" name="Rechteck 233"/>
          <p:cNvSpPr/>
          <p:nvPr/>
        </p:nvSpPr>
        <p:spPr bwMode="auto">
          <a:xfrm>
            <a:off x="82296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5" name="Rechteck 234"/>
          <p:cNvSpPr/>
          <p:nvPr/>
        </p:nvSpPr>
        <p:spPr bwMode="auto">
          <a:xfrm>
            <a:off x="7315200" y="1752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6" name="Rechteck 235"/>
          <p:cNvSpPr/>
          <p:nvPr/>
        </p:nvSpPr>
        <p:spPr bwMode="auto">
          <a:xfrm>
            <a:off x="8458200" y="1752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7" name="Rechteck 246"/>
          <p:cNvSpPr/>
          <p:nvPr/>
        </p:nvSpPr>
        <p:spPr bwMode="auto">
          <a:xfrm>
            <a:off x="685800" y="1295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8" name="Rechteck 247"/>
          <p:cNvSpPr/>
          <p:nvPr/>
        </p:nvSpPr>
        <p:spPr bwMode="auto">
          <a:xfrm>
            <a:off x="1143000" y="1295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Rechteck 248"/>
          <p:cNvSpPr/>
          <p:nvPr/>
        </p:nvSpPr>
        <p:spPr bwMode="auto">
          <a:xfrm>
            <a:off x="914400" y="1295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0" name="Rechteck 249"/>
          <p:cNvSpPr/>
          <p:nvPr/>
        </p:nvSpPr>
        <p:spPr bwMode="auto">
          <a:xfrm>
            <a:off x="1371600" y="1295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3" name="Rechteck 252"/>
          <p:cNvSpPr/>
          <p:nvPr/>
        </p:nvSpPr>
        <p:spPr bwMode="auto">
          <a:xfrm>
            <a:off x="457200" y="1295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4" name="Rechteck 253"/>
          <p:cNvSpPr/>
          <p:nvPr/>
        </p:nvSpPr>
        <p:spPr bwMode="auto">
          <a:xfrm>
            <a:off x="1600200" y="1295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5" name="Textfeld 254"/>
          <p:cNvSpPr txBox="1"/>
          <p:nvPr/>
        </p:nvSpPr>
        <p:spPr>
          <a:xfrm>
            <a:off x="381000" y="5943600"/>
            <a:ext cx="1412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1243 S 1421 S 12</a:t>
            </a:r>
            <a:endParaRPr lang="de-DE" dirty="0"/>
          </a:p>
        </p:txBody>
      </p:sp>
      <p:sp>
        <p:nvSpPr>
          <p:cNvPr id="145" name="Rechteck 144"/>
          <p:cNvSpPr/>
          <p:nvPr/>
        </p:nvSpPr>
        <p:spPr bwMode="auto">
          <a:xfrm>
            <a:off x="6858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3" name="Rechteck 152"/>
          <p:cNvSpPr/>
          <p:nvPr/>
        </p:nvSpPr>
        <p:spPr bwMode="auto">
          <a:xfrm>
            <a:off x="9144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6" name="Rechteck 155"/>
          <p:cNvSpPr/>
          <p:nvPr/>
        </p:nvSpPr>
        <p:spPr bwMode="auto">
          <a:xfrm>
            <a:off x="11430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7" name="Rechteck 156"/>
          <p:cNvSpPr/>
          <p:nvPr/>
        </p:nvSpPr>
        <p:spPr bwMode="auto">
          <a:xfrm>
            <a:off x="13716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9" name="Rechteck 158"/>
          <p:cNvSpPr/>
          <p:nvPr/>
        </p:nvSpPr>
        <p:spPr bwMode="auto">
          <a:xfrm>
            <a:off x="16002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0" name="Rechteck 159"/>
          <p:cNvSpPr/>
          <p:nvPr/>
        </p:nvSpPr>
        <p:spPr bwMode="auto">
          <a:xfrm>
            <a:off x="61722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7" name="Rechteck 236"/>
          <p:cNvSpPr/>
          <p:nvPr/>
        </p:nvSpPr>
        <p:spPr bwMode="auto">
          <a:xfrm>
            <a:off x="66294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8" name="Rechteck 237"/>
          <p:cNvSpPr/>
          <p:nvPr/>
        </p:nvSpPr>
        <p:spPr bwMode="auto">
          <a:xfrm>
            <a:off x="64008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9" name="Rechteck 238"/>
          <p:cNvSpPr/>
          <p:nvPr/>
        </p:nvSpPr>
        <p:spPr bwMode="auto">
          <a:xfrm>
            <a:off x="68580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0" name="Rechteck 239"/>
          <p:cNvSpPr/>
          <p:nvPr/>
        </p:nvSpPr>
        <p:spPr bwMode="auto">
          <a:xfrm>
            <a:off x="59436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Rechteck 240"/>
          <p:cNvSpPr/>
          <p:nvPr/>
        </p:nvSpPr>
        <p:spPr bwMode="auto">
          <a:xfrm>
            <a:off x="70866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Rechteck 241"/>
          <p:cNvSpPr/>
          <p:nvPr/>
        </p:nvSpPr>
        <p:spPr bwMode="auto">
          <a:xfrm>
            <a:off x="20574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3" name="Rechteck 242"/>
          <p:cNvSpPr/>
          <p:nvPr/>
        </p:nvSpPr>
        <p:spPr bwMode="auto">
          <a:xfrm>
            <a:off x="22860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4" name="Rechteck 243"/>
          <p:cNvSpPr/>
          <p:nvPr/>
        </p:nvSpPr>
        <p:spPr bwMode="auto">
          <a:xfrm>
            <a:off x="25146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5" name="Rechteck 244"/>
          <p:cNvSpPr/>
          <p:nvPr/>
        </p:nvSpPr>
        <p:spPr bwMode="auto">
          <a:xfrm>
            <a:off x="27432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6" name="Rechteck 245"/>
          <p:cNvSpPr/>
          <p:nvPr/>
        </p:nvSpPr>
        <p:spPr bwMode="auto">
          <a:xfrm>
            <a:off x="18288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1" name="Rechteck 250"/>
          <p:cNvSpPr/>
          <p:nvPr/>
        </p:nvSpPr>
        <p:spPr bwMode="auto">
          <a:xfrm>
            <a:off x="29718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2" name="Rechteck 251"/>
          <p:cNvSpPr/>
          <p:nvPr/>
        </p:nvSpPr>
        <p:spPr bwMode="auto">
          <a:xfrm>
            <a:off x="34290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6" name="Rechteck 255"/>
          <p:cNvSpPr/>
          <p:nvPr/>
        </p:nvSpPr>
        <p:spPr bwMode="auto">
          <a:xfrm>
            <a:off x="36576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7" name="Rechteck 256"/>
          <p:cNvSpPr/>
          <p:nvPr/>
        </p:nvSpPr>
        <p:spPr bwMode="auto">
          <a:xfrm>
            <a:off x="38862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8" name="Rechteck 257"/>
          <p:cNvSpPr/>
          <p:nvPr/>
        </p:nvSpPr>
        <p:spPr bwMode="auto">
          <a:xfrm>
            <a:off x="41148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9" name="Rechteck 258"/>
          <p:cNvSpPr/>
          <p:nvPr/>
        </p:nvSpPr>
        <p:spPr bwMode="auto">
          <a:xfrm>
            <a:off x="32004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0" name="Rechteck 259"/>
          <p:cNvSpPr/>
          <p:nvPr/>
        </p:nvSpPr>
        <p:spPr bwMode="auto">
          <a:xfrm>
            <a:off x="43434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Rechteck 260"/>
          <p:cNvSpPr/>
          <p:nvPr/>
        </p:nvSpPr>
        <p:spPr bwMode="auto">
          <a:xfrm>
            <a:off x="48006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2" name="Rechteck 261"/>
          <p:cNvSpPr/>
          <p:nvPr/>
        </p:nvSpPr>
        <p:spPr bwMode="auto">
          <a:xfrm>
            <a:off x="50292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3" name="Rechteck 262"/>
          <p:cNvSpPr/>
          <p:nvPr/>
        </p:nvSpPr>
        <p:spPr bwMode="auto">
          <a:xfrm>
            <a:off x="52578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4" name="Rechteck 263"/>
          <p:cNvSpPr/>
          <p:nvPr/>
        </p:nvSpPr>
        <p:spPr bwMode="auto">
          <a:xfrm>
            <a:off x="54864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5" name="Rechteck 264"/>
          <p:cNvSpPr/>
          <p:nvPr/>
        </p:nvSpPr>
        <p:spPr bwMode="auto">
          <a:xfrm>
            <a:off x="45720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6" name="Rechteck 265"/>
          <p:cNvSpPr/>
          <p:nvPr/>
        </p:nvSpPr>
        <p:spPr bwMode="auto">
          <a:xfrm>
            <a:off x="57150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7" name="Rechteck 266"/>
          <p:cNvSpPr/>
          <p:nvPr/>
        </p:nvSpPr>
        <p:spPr bwMode="auto">
          <a:xfrm>
            <a:off x="75438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8" name="Rechteck 267"/>
          <p:cNvSpPr/>
          <p:nvPr/>
        </p:nvSpPr>
        <p:spPr bwMode="auto">
          <a:xfrm>
            <a:off x="77724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9" name="Rechteck 268"/>
          <p:cNvSpPr/>
          <p:nvPr/>
        </p:nvSpPr>
        <p:spPr bwMode="auto">
          <a:xfrm>
            <a:off x="80010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0" name="Rechteck 269"/>
          <p:cNvSpPr/>
          <p:nvPr/>
        </p:nvSpPr>
        <p:spPr bwMode="auto">
          <a:xfrm>
            <a:off x="82296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Rechteck 270"/>
          <p:cNvSpPr/>
          <p:nvPr/>
        </p:nvSpPr>
        <p:spPr bwMode="auto">
          <a:xfrm>
            <a:off x="7315200" y="3124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2" name="Rechteck 271"/>
          <p:cNvSpPr/>
          <p:nvPr/>
        </p:nvSpPr>
        <p:spPr bwMode="auto">
          <a:xfrm>
            <a:off x="8458200" y="31242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3" name="Rechteck 272"/>
          <p:cNvSpPr/>
          <p:nvPr/>
        </p:nvSpPr>
        <p:spPr bwMode="auto">
          <a:xfrm>
            <a:off x="914400" y="2667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4" name="Rechteck 273"/>
          <p:cNvSpPr/>
          <p:nvPr/>
        </p:nvSpPr>
        <p:spPr bwMode="auto">
          <a:xfrm>
            <a:off x="1371600" y="2667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5" name="Rechteck 274"/>
          <p:cNvSpPr/>
          <p:nvPr/>
        </p:nvSpPr>
        <p:spPr bwMode="auto">
          <a:xfrm>
            <a:off x="1143000" y="2667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6" name="Rechteck 275"/>
          <p:cNvSpPr/>
          <p:nvPr/>
        </p:nvSpPr>
        <p:spPr bwMode="auto">
          <a:xfrm>
            <a:off x="1600200" y="2667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7" name="Rechteck 276"/>
          <p:cNvSpPr/>
          <p:nvPr/>
        </p:nvSpPr>
        <p:spPr bwMode="auto">
          <a:xfrm>
            <a:off x="685800" y="2667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8" name="Rechteck 277"/>
          <p:cNvSpPr/>
          <p:nvPr/>
        </p:nvSpPr>
        <p:spPr bwMode="auto">
          <a:xfrm>
            <a:off x="1828800" y="26670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9" name="Rechteck 278"/>
          <p:cNvSpPr/>
          <p:nvPr/>
        </p:nvSpPr>
        <p:spPr bwMode="auto">
          <a:xfrm>
            <a:off x="6858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0" name="Rechteck 279"/>
          <p:cNvSpPr/>
          <p:nvPr/>
        </p:nvSpPr>
        <p:spPr bwMode="auto">
          <a:xfrm>
            <a:off x="9144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1" name="Rechteck 280"/>
          <p:cNvSpPr/>
          <p:nvPr/>
        </p:nvSpPr>
        <p:spPr bwMode="auto">
          <a:xfrm>
            <a:off x="11430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2" name="Rechteck 281"/>
          <p:cNvSpPr/>
          <p:nvPr/>
        </p:nvSpPr>
        <p:spPr bwMode="auto">
          <a:xfrm>
            <a:off x="13716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4" name="Rechteck 283"/>
          <p:cNvSpPr/>
          <p:nvPr/>
        </p:nvSpPr>
        <p:spPr bwMode="auto">
          <a:xfrm>
            <a:off x="16002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5" name="Rechteck 284"/>
          <p:cNvSpPr/>
          <p:nvPr/>
        </p:nvSpPr>
        <p:spPr bwMode="auto">
          <a:xfrm>
            <a:off x="61722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6" name="Rechteck 285"/>
          <p:cNvSpPr/>
          <p:nvPr/>
        </p:nvSpPr>
        <p:spPr bwMode="auto">
          <a:xfrm>
            <a:off x="66294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7" name="Rechteck 286"/>
          <p:cNvSpPr/>
          <p:nvPr/>
        </p:nvSpPr>
        <p:spPr bwMode="auto">
          <a:xfrm>
            <a:off x="64008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8" name="Rechteck 287"/>
          <p:cNvSpPr/>
          <p:nvPr/>
        </p:nvSpPr>
        <p:spPr bwMode="auto">
          <a:xfrm>
            <a:off x="68580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9" name="Rechteck 288"/>
          <p:cNvSpPr/>
          <p:nvPr/>
        </p:nvSpPr>
        <p:spPr bwMode="auto">
          <a:xfrm>
            <a:off x="59436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0" name="Rechteck 289"/>
          <p:cNvSpPr/>
          <p:nvPr/>
        </p:nvSpPr>
        <p:spPr bwMode="auto">
          <a:xfrm>
            <a:off x="70866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1" name="Rechteck 290"/>
          <p:cNvSpPr/>
          <p:nvPr/>
        </p:nvSpPr>
        <p:spPr bwMode="auto">
          <a:xfrm>
            <a:off x="20574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2" name="Rechteck 291"/>
          <p:cNvSpPr/>
          <p:nvPr/>
        </p:nvSpPr>
        <p:spPr bwMode="auto">
          <a:xfrm>
            <a:off x="22860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3" name="Rechteck 292"/>
          <p:cNvSpPr/>
          <p:nvPr/>
        </p:nvSpPr>
        <p:spPr bwMode="auto">
          <a:xfrm>
            <a:off x="25146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4" name="Rechteck 293"/>
          <p:cNvSpPr/>
          <p:nvPr/>
        </p:nvSpPr>
        <p:spPr bwMode="auto">
          <a:xfrm>
            <a:off x="27432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5" name="Rechteck 294"/>
          <p:cNvSpPr/>
          <p:nvPr/>
        </p:nvSpPr>
        <p:spPr bwMode="auto">
          <a:xfrm>
            <a:off x="18288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6" name="Rechteck 295"/>
          <p:cNvSpPr/>
          <p:nvPr/>
        </p:nvSpPr>
        <p:spPr bwMode="auto">
          <a:xfrm>
            <a:off x="29718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7" name="Rechteck 296"/>
          <p:cNvSpPr/>
          <p:nvPr/>
        </p:nvSpPr>
        <p:spPr bwMode="auto">
          <a:xfrm>
            <a:off x="34290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8" name="Rechteck 297"/>
          <p:cNvSpPr/>
          <p:nvPr/>
        </p:nvSpPr>
        <p:spPr bwMode="auto">
          <a:xfrm>
            <a:off x="36576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9" name="Rechteck 298"/>
          <p:cNvSpPr/>
          <p:nvPr/>
        </p:nvSpPr>
        <p:spPr bwMode="auto">
          <a:xfrm>
            <a:off x="38862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0" name="Rechteck 299"/>
          <p:cNvSpPr/>
          <p:nvPr/>
        </p:nvSpPr>
        <p:spPr bwMode="auto">
          <a:xfrm>
            <a:off x="41148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1" name="Rechteck 300"/>
          <p:cNvSpPr/>
          <p:nvPr/>
        </p:nvSpPr>
        <p:spPr bwMode="auto">
          <a:xfrm>
            <a:off x="32004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2" name="Rechteck 301"/>
          <p:cNvSpPr/>
          <p:nvPr/>
        </p:nvSpPr>
        <p:spPr bwMode="auto">
          <a:xfrm>
            <a:off x="43434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3" name="Rechteck 302"/>
          <p:cNvSpPr/>
          <p:nvPr/>
        </p:nvSpPr>
        <p:spPr bwMode="auto">
          <a:xfrm>
            <a:off x="48006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4" name="Rechteck 303"/>
          <p:cNvSpPr/>
          <p:nvPr/>
        </p:nvSpPr>
        <p:spPr bwMode="auto">
          <a:xfrm>
            <a:off x="50292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5" name="Rechteck 304"/>
          <p:cNvSpPr/>
          <p:nvPr/>
        </p:nvSpPr>
        <p:spPr bwMode="auto">
          <a:xfrm>
            <a:off x="52578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6" name="Rechteck 305"/>
          <p:cNvSpPr/>
          <p:nvPr/>
        </p:nvSpPr>
        <p:spPr bwMode="auto">
          <a:xfrm>
            <a:off x="54864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7" name="Rechteck 306"/>
          <p:cNvSpPr/>
          <p:nvPr/>
        </p:nvSpPr>
        <p:spPr bwMode="auto">
          <a:xfrm>
            <a:off x="45720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8" name="Rechteck 307"/>
          <p:cNvSpPr/>
          <p:nvPr/>
        </p:nvSpPr>
        <p:spPr bwMode="auto">
          <a:xfrm>
            <a:off x="57150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9" name="Rechteck 308"/>
          <p:cNvSpPr/>
          <p:nvPr/>
        </p:nvSpPr>
        <p:spPr bwMode="auto">
          <a:xfrm>
            <a:off x="75438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0" name="Rechteck 309"/>
          <p:cNvSpPr/>
          <p:nvPr/>
        </p:nvSpPr>
        <p:spPr bwMode="auto">
          <a:xfrm>
            <a:off x="77724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1" name="Rechteck 310"/>
          <p:cNvSpPr/>
          <p:nvPr/>
        </p:nvSpPr>
        <p:spPr bwMode="auto">
          <a:xfrm>
            <a:off x="80010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2" name="Rechteck 311"/>
          <p:cNvSpPr/>
          <p:nvPr/>
        </p:nvSpPr>
        <p:spPr bwMode="auto">
          <a:xfrm>
            <a:off x="82296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3" name="Rechteck 312"/>
          <p:cNvSpPr/>
          <p:nvPr/>
        </p:nvSpPr>
        <p:spPr bwMode="auto">
          <a:xfrm>
            <a:off x="7315200" y="4495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4" name="Rechteck 313"/>
          <p:cNvSpPr/>
          <p:nvPr/>
        </p:nvSpPr>
        <p:spPr bwMode="auto">
          <a:xfrm>
            <a:off x="8458200" y="44958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5" name="Rechteck 314"/>
          <p:cNvSpPr/>
          <p:nvPr/>
        </p:nvSpPr>
        <p:spPr bwMode="auto">
          <a:xfrm>
            <a:off x="6172200" y="4038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6" name="Rechteck 315"/>
          <p:cNvSpPr/>
          <p:nvPr/>
        </p:nvSpPr>
        <p:spPr bwMode="auto">
          <a:xfrm>
            <a:off x="6629400" y="4038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7" name="Rechteck 316"/>
          <p:cNvSpPr/>
          <p:nvPr/>
        </p:nvSpPr>
        <p:spPr bwMode="auto">
          <a:xfrm>
            <a:off x="6400800" y="4038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8" name="Rechteck 317"/>
          <p:cNvSpPr/>
          <p:nvPr/>
        </p:nvSpPr>
        <p:spPr bwMode="auto">
          <a:xfrm>
            <a:off x="6858000" y="4038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9" name="Rechteck 318"/>
          <p:cNvSpPr/>
          <p:nvPr/>
        </p:nvSpPr>
        <p:spPr bwMode="auto">
          <a:xfrm>
            <a:off x="5943600" y="4038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0" name="Rechteck 319"/>
          <p:cNvSpPr/>
          <p:nvPr/>
        </p:nvSpPr>
        <p:spPr bwMode="auto">
          <a:xfrm>
            <a:off x="7086600" y="40386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1" name="Rechteck 320"/>
          <p:cNvSpPr/>
          <p:nvPr/>
        </p:nvSpPr>
        <p:spPr bwMode="auto">
          <a:xfrm>
            <a:off x="6858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2" name="Rechteck 321"/>
          <p:cNvSpPr/>
          <p:nvPr/>
        </p:nvSpPr>
        <p:spPr bwMode="auto">
          <a:xfrm>
            <a:off x="9144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3" name="Rechteck 322"/>
          <p:cNvSpPr/>
          <p:nvPr/>
        </p:nvSpPr>
        <p:spPr bwMode="auto">
          <a:xfrm>
            <a:off x="11430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4" name="Rechteck 323"/>
          <p:cNvSpPr/>
          <p:nvPr/>
        </p:nvSpPr>
        <p:spPr bwMode="auto">
          <a:xfrm>
            <a:off x="13716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6" name="Rechteck 325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7" name="Rechteck 326"/>
          <p:cNvSpPr/>
          <p:nvPr/>
        </p:nvSpPr>
        <p:spPr bwMode="auto">
          <a:xfrm>
            <a:off x="61722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8" name="Rechteck 327"/>
          <p:cNvSpPr/>
          <p:nvPr/>
        </p:nvSpPr>
        <p:spPr bwMode="auto">
          <a:xfrm>
            <a:off x="66294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9" name="Rechteck 328"/>
          <p:cNvSpPr/>
          <p:nvPr/>
        </p:nvSpPr>
        <p:spPr bwMode="auto">
          <a:xfrm>
            <a:off x="64008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0" name="Rechteck 329"/>
          <p:cNvSpPr/>
          <p:nvPr/>
        </p:nvSpPr>
        <p:spPr bwMode="auto">
          <a:xfrm>
            <a:off x="68580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1" name="Rechteck 330"/>
          <p:cNvSpPr/>
          <p:nvPr/>
        </p:nvSpPr>
        <p:spPr bwMode="auto">
          <a:xfrm>
            <a:off x="59436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2" name="Rechteck 331"/>
          <p:cNvSpPr/>
          <p:nvPr/>
        </p:nvSpPr>
        <p:spPr bwMode="auto">
          <a:xfrm>
            <a:off x="70866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3" name="Rechteck 332"/>
          <p:cNvSpPr/>
          <p:nvPr/>
        </p:nvSpPr>
        <p:spPr bwMode="auto">
          <a:xfrm>
            <a:off x="20574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4" name="Rechteck 333"/>
          <p:cNvSpPr/>
          <p:nvPr/>
        </p:nvSpPr>
        <p:spPr bwMode="auto">
          <a:xfrm>
            <a:off x="22860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5" name="Rechteck 334"/>
          <p:cNvSpPr/>
          <p:nvPr/>
        </p:nvSpPr>
        <p:spPr bwMode="auto">
          <a:xfrm>
            <a:off x="25146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6" name="Rechteck 335"/>
          <p:cNvSpPr/>
          <p:nvPr/>
        </p:nvSpPr>
        <p:spPr bwMode="auto">
          <a:xfrm>
            <a:off x="2743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7" name="Rechteck 336"/>
          <p:cNvSpPr/>
          <p:nvPr/>
        </p:nvSpPr>
        <p:spPr bwMode="auto">
          <a:xfrm>
            <a:off x="18288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8" name="Rechteck 337"/>
          <p:cNvSpPr/>
          <p:nvPr/>
        </p:nvSpPr>
        <p:spPr bwMode="auto">
          <a:xfrm>
            <a:off x="29718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9" name="Rechteck 338"/>
          <p:cNvSpPr/>
          <p:nvPr/>
        </p:nvSpPr>
        <p:spPr bwMode="auto">
          <a:xfrm>
            <a:off x="34290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0" name="Rechteck 339"/>
          <p:cNvSpPr/>
          <p:nvPr/>
        </p:nvSpPr>
        <p:spPr bwMode="auto">
          <a:xfrm>
            <a:off x="36576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1" name="Rechteck 340"/>
          <p:cNvSpPr/>
          <p:nvPr/>
        </p:nvSpPr>
        <p:spPr bwMode="auto">
          <a:xfrm>
            <a:off x="38862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2" name="Rechteck 341"/>
          <p:cNvSpPr/>
          <p:nvPr/>
        </p:nvSpPr>
        <p:spPr bwMode="auto">
          <a:xfrm>
            <a:off x="41148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3" name="Rechteck 342"/>
          <p:cNvSpPr/>
          <p:nvPr/>
        </p:nvSpPr>
        <p:spPr bwMode="auto">
          <a:xfrm>
            <a:off x="32004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4" name="Rechteck 343"/>
          <p:cNvSpPr/>
          <p:nvPr/>
        </p:nvSpPr>
        <p:spPr bwMode="auto">
          <a:xfrm>
            <a:off x="43434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5" name="Rechteck 344"/>
          <p:cNvSpPr/>
          <p:nvPr/>
        </p:nvSpPr>
        <p:spPr bwMode="auto">
          <a:xfrm>
            <a:off x="48006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6" name="Rechteck 345"/>
          <p:cNvSpPr/>
          <p:nvPr/>
        </p:nvSpPr>
        <p:spPr bwMode="auto">
          <a:xfrm>
            <a:off x="5029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7" name="Rechteck 346"/>
          <p:cNvSpPr/>
          <p:nvPr/>
        </p:nvSpPr>
        <p:spPr bwMode="auto">
          <a:xfrm>
            <a:off x="52578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8" name="Rechteck 347"/>
          <p:cNvSpPr/>
          <p:nvPr/>
        </p:nvSpPr>
        <p:spPr bwMode="auto">
          <a:xfrm>
            <a:off x="54864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9" name="Rechteck 348"/>
          <p:cNvSpPr/>
          <p:nvPr/>
        </p:nvSpPr>
        <p:spPr bwMode="auto">
          <a:xfrm>
            <a:off x="45720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0" name="Rechteck 349"/>
          <p:cNvSpPr/>
          <p:nvPr/>
        </p:nvSpPr>
        <p:spPr bwMode="auto">
          <a:xfrm>
            <a:off x="57150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1" name="Rechteck 350"/>
          <p:cNvSpPr/>
          <p:nvPr/>
        </p:nvSpPr>
        <p:spPr bwMode="auto">
          <a:xfrm>
            <a:off x="75438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2" name="Rechteck 351"/>
          <p:cNvSpPr/>
          <p:nvPr/>
        </p:nvSpPr>
        <p:spPr bwMode="auto">
          <a:xfrm>
            <a:off x="77724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3" name="Rechteck 352"/>
          <p:cNvSpPr/>
          <p:nvPr/>
        </p:nvSpPr>
        <p:spPr bwMode="auto">
          <a:xfrm>
            <a:off x="80010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4" name="Rechteck 353"/>
          <p:cNvSpPr/>
          <p:nvPr/>
        </p:nvSpPr>
        <p:spPr bwMode="auto">
          <a:xfrm>
            <a:off x="82296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5" name="Rechteck 354"/>
          <p:cNvSpPr/>
          <p:nvPr/>
        </p:nvSpPr>
        <p:spPr bwMode="auto">
          <a:xfrm>
            <a:off x="7315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6" name="Rechteck 355"/>
          <p:cNvSpPr/>
          <p:nvPr/>
        </p:nvSpPr>
        <p:spPr bwMode="auto">
          <a:xfrm>
            <a:off x="84582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r Verbinder 3"/>
          <p:cNvCxnSpPr/>
          <p:nvPr/>
        </p:nvCxnSpPr>
        <p:spPr bwMode="auto">
          <a:xfrm>
            <a:off x="5943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7" name="Gerader Verbinder 356"/>
          <p:cNvCxnSpPr/>
          <p:nvPr/>
        </p:nvCxnSpPr>
        <p:spPr bwMode="auto">
          <a:xfrm>
            <a:off x="7315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" name="Gerader Verbinder 357"/>
          <p:cNvCxnSpPr/>
          <p:nvPr/>
        </p:nvCxnSpPr>
        <p:spPr bwMode="auto">
          <a:xfrm>
            <a:off x="4572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9" name="Gerader Verbinder 358"/>
          <p:cNvCxnSpPr/>
          <p:nvPr/>
        </p:nvCxnSpPr>
        <p:spPr bwMode="auto">
          <a:xfrm>
            <a:off x="5943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0" name="Gerader Verbinder 359"/>
          <p:cNvCxnSpPr/>
          <p:nvPr/>
        </p:nvCxnSpPr>
        <p:spPr bwMode="auto">
          <a:xfrm>
            <a:off x="32004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1" name="Gerader Verbinder 360"/>
          <p:cNvCxnSpPr/>
          <p:nvPr/>
        </p:nvCxnSpPr>
        <p:spPr bwMode="auto">
          <a:xfrm>
            <a:off x="4572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2" name="Gerader Verbinder 361"/>
          <p:cNvCxnSpPr/>
          <p:nvPr/>
        </p:nvCxnSpPr>
        <p:spPr bwMode="auto">
          <a:xfrm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3" name="Gerader Verbinder 362"/>
          <p:cNvCxnSpPr/>
          <p:nvPr/>
        </p:nvCxnSpPr>
        <p:spPr bwMode="auto">
          <a:xfrm>
            <a:off x="32004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5" name="Gerader Verbinder 364"/>
          <p:cNvCxnSpPr/>
          <p:nvPr/>
        </p:nvCxnSpPr>
        <p:spPr bwMode="auto">
          <a:xfrm>
            <a:off x="457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6" name="Gerader Verbinder 365"/>
          <p:cNvCxnSpPr/>
          <p:nvPr/>
        </p:nvCxnSpPr>
        <p:spPr bwMode="auto">
          <a:xfrm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7" name="Rechteck 366"/>
          <p:cNvSpPr/>
          <p:nvPr/>
        </p:nvSpPr>
        <p:spPr bwMode="auto">
          <a:xfrm>
            <a:off x="457200" y="1752600"/>
            <a:ext cx="228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8" name="Rechteck 367"/>
          <p:cNvSpPr/>
          <p:nvPr/>
        </p:nvSpPr>
        <p:spPr bwMode="auto">
          <a:xfrm>
            <a:off x="457200" y="3124200"/>
            <a:ext cx="228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9" name="Rechteck 368"/>
          <p:cNvSpPr/>
          <p:nvPr/>
        </p:nvSpPr>
        <p:spPr bwMode="auto">
          <a:xfrm>
            <a:off x="457200" y="4495800"/>
            <a:ext cx="228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0" name="Rechteck 369"/>
          <p:cNvSpPr/>
          <p:nvPr/>
        </p:nvSpPr>
        <p:spPr bwMode="auto">
          <a:xfrm>
            <a:off x="457200" y="5486400"/>
            <a:ext cx="228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05000" y="1295400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Passt nicht</a:t>
            </a:r>
            <a:endParaRPr lang="de-DE" dirty="0"/>
          </a:p>
        </p:txBody>
      </p:sp>
      <p:sp>
        <p:nvSpPr>
          <p:cNvPr id="181" name="Textfeld 180"/>
          <p:cNvSpPr txBox="1"/>
          <p:nvPr/>
        </p:nvSpPr>
        <p:spPr>
          <a:xfrm>
            <a:off x="2133600" y="2667000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Passt nicht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7477104" y="4114800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Passt!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6629816" y="5105400"/>
            <a:ext cx="2288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Worte können getrennt werden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4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Schaltungsimplementierung 1</a:t>
            </a:r>
          </a:p>
          <a:p>
            <a:r>
              <a:rPr lang="de-DE" dirty="0" smtClean="0"/>
              <a:t>Aurora 8b10b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7208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cxnSp>
        <p:nvCxnSpPr>
          <p:cNvPr id="49" name="Gerade Verbindung mit Pfeil 48"/>
          <p:cNvCxnSpPr>
            <a:endCxn id="54" idx="0"/>
          </p:cNvCxnSpPr>
          <p:nvPr/>
        </p:nvCxnSpPr>
        <p:spPr bwMode="auto">
          <a:xfrm>
            <a:off x="1828800" y="9906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hteck 53"/>
          <p:cNvSpPr/>
          <p:nvPr/>
        </p:nvSpPr>
        <p:spPr bwMode="auto">
          <a:xfrm>
            <a:off x="1143000" y="1219200"/>
            <a:ext cx="1371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Conv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2-&gt;6</a:t>
            </a:r>
          </a:p>
        </p:txBody>
      </p:sp>
      <p:sp>
        <p:nvSpPr>
          <p:cNvPr id="58" name="Rechteck 57"/>
          <p:cNvSpPr/>
          <p:nvPr/>
        </p:nvSpPr>
        <p:spPr bwMode="auto">
          <a:xfrm>
            <a:off x="1143000" y="1752600"/>
            <a:ext cx="1371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err="1" smtClean="0"/>
              <a:t>serializer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mit Pfeil 26"/>
          <p:cNvCxnSpPr>
            <a:stCxn id="58" idx="3"/>
          </p:cNvCxnSpPr>
          <p:nvPr/>
        </p:nvCxnSpPr>
        <p:spPr bwMode="auto">
          <a:xfrm>
            <a:off x="2514600" y="19050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>
            <a:stCxn id="54" idx="2"/>
          </p:cNvCxnSpPr>
          <p:nvPr/>
        </p:nvCxnSpPr>
        <p:spPr bwMode="auto">
          <a:xfrm>
            <a:off x="1828800" y="15240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Geschweifte Klammer rechts 8"/>
          <p:cNvSpPr/>
          <p:nvPr/>
        </p:nvSpPr>
        <p:spPr bwMode="auto">
          <a:xfrm rot="5400000">
            <a:off x="4457700" y="1943100"/>
            <a:ext cx="533400" cy="1371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r Verbinder 12"/>
          <p:cNvCxnSpPr/>
          <p:nvPr/>
        </p:nvCxnSpPr>
        <p:spPr bwMode="auto">
          <a:xfrm>
            <a:off x="47244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>
            <a:off x="4724400" y="4038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r Verbinder 91"/>
          <p:cNvCxnSpPr/>
          <p:nvPr/>
        </p:nvCxnSpPr>
        <p:spPr bwMode="auto">
          <a:xfrm>
            <a:off x="6400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rapezoid 29"/>
          <p:cNvSpPr/>
          <p:nvPr/>
        </p:nvSpPr>
        <p:spPr bwMode="auto">
          <a:xfrm rot="5400000">
            <a:off x="6553200" y="3962400"/>
            <a:ext cx="304800" cy="304800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r Verbinder 93"/>
          <p:cNvCxnSpPr>
            <a:stCxn id="9" idx="1"/>
          </p:cNvCxnSpPr>
          <p:nvPr/>
        </p:nvCxnSpPr>
        <p:spPr bwMode="auto">
          <a:xfrm>
            <a:off x="4724400" y="2895600"/>
            <a:ext cx="0" cy="2743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rapezoid 43"/>
          <p:cNvSpPr/>
          <p:nvPr/>
        </p:nvSpPr>
        <p:spPr bwMode="auto">
          <a:xfrm flipV="1">
            <a:off x="4419600" y="5638800"/>
            <a:ext cx="1676400" cy="304800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7086600" y="3962400"/>
            <a:ext cx="3810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8" name="Gerader Verbinder 97"/>
          <p:cNvCxnSpPr/>
          <p:nvPr/>
        </p:nvCxnSpPr>
        <p:spPr bwMode="auto">
          <a:xfrm>
            <a:off x="74676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Rechteck 99"/>
          <p:cNvSpPr/>
          <p:nvPr/>
        </p:nvSpPr>
        <p:spPr bwMode="auto">
          <a:xfrm>
            <a:off x="7696200" y="3962400"/>
            <a:ext cx="304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r Verbinder 104"/>
          <p:cNvCxnSpPr/>
          <p:nvPr/>
        </p:nvCxnSpPr>
        <p:spPr bwMode="auto">
          <a:xfrm>
            <a:off x="8382000" y="48006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mit Pfeil 106"/>
          <p:cNvCxnSpPr>
            <a:endCxn id="44" idx="3"/>
          </p:cNvCxnSpPr>
          <p:nvPr/>
        </p:nvCxnSpPr>
        <p:spPr bwMode="auto">
          <a:xfrm flipH="1">
            <a:off x="6057900" y="5791200"/>
            <a:ext cx="23241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r Verbinder 111"/>
          <p:cNvCxnSpPr>
            <a:stCxn id="30" idx="0"/>
          </p:cNvCxnSpPr>
          <p:nvPr/>
        </p:nvCxnSpPr>
        <p:spPr bwMode="auto">
          <a:xfrm>
            <a:off x="6858000" y="4114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6510720" y="36576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Is</a:t>
            </a:r>
            <a:r>
              <a:rPr lang="de-DE" dirty="0" smtClean="0"/>
              <a:t> S?</a:t>
            </a:r>
            <a:endParaRPr lang="de-DE" dirty="0"/>
          </a:p>
        </p:txBody>
      </p:sp>
      <p:cxnSp>
        <p:nvCxnSpPr>
          <p:cNvPr id="117" name="Gerader Verbinder 116"/>
          <p:cNvCxnSpPr/>
          <p:nvPr/>
        </p:nvCxnSpPr>
        <p:spPr bwMode="auto">
          <a:xfrm flipV="1">
            <a:off x="5181600" y="41148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4495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47244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122" name="Rechteck 121"/>
          <p:cNvSpPr/>
          <p:nvPr/>
        </p:nvSpPr>
        <p:spPr bwMode="auto">
          <a:xfrm>
            <a:off x="6858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1430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9144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Rechteck 124"/>
          <p:cNvSpPr/>
          <p:nvPr/>
        </p:nvSpPr>
        <p:spPr bwMode="auto">
          <a:xfrm>
            <a:off x="13716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6" name="Rechteck 125"/>
          <p:cNvSpPr/>
          <p:nvPr/>
        </p:nvSpPr>
        <p:spPr bwMode="auto">
          <a:xfrm>
            <a:off x="457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7" name="Rechteck 126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9" name="Rechteck 128"/>
          <p:cNvSpPr/>
          <p:nvPr/>
        </p:nvSpPr>
        <p:spPr bwMode="auto">
          <a:xfrm>
            <a:off x="1600200" y="6858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133" name="Gerader Verbinder 132"/>
          <p:cNvCxnSpPr/>
          <p:nvPr/>
        </p:nvCxnSpPr>
        <p:spPr bwMode="auto">
          <a:xfrm flipH="1">
            <a:off x="1143000" y="1219200"/>
            <a:ext cx="457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r Verbinder 133"/>
          <p:cNvCxnSpPr/>
          <p:nvPr/>
        </p:nvCxnSpPr>
        <p:spPr bwMode="auto">
          <a:xfrm>
            <a:off x="2057400" y="1219200"/>
            <a:ext cx="457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" name="Rechteck 152"/>
          <p:cNvSpPr/>
          <p:nvPr/>
        </p:nvSpPr>
        <p:spPr bwMode="auto">
          <a:xfrm>
            <a:off x="4038600" y="1752600"/>
            <a:ext cx="2514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deserializer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5" name="Geschweifte Klammer rechts 154"/>
          <p:cNvSpPr/>
          <p:nvPr/>
        </p:nvSpPr>
        <p:spPr bwMode="auto">
          <a:xfrm rot="5400000">
            <a:off x="4686300" y="2095500"/>
            <a:ext cx="533400" cy="1371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6" name="Geschweifte Klammer rechts 155"/>
          <p:cNvSpPr/>
          <p:nvPr/>
        </p:nvSpPr>
        <p:spPr bwMode="auto">
          <a:xfrm rot="5400000">
            <a:off x="4914900" y="2247900"/>
            <a:ext cx="533400" cy="1371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7" name="Geschweifte Klammer rechts 156"/>
          <p:cNvSpPr/>
          <p:nvPr/>
        </p:nvSpPr>
        <p:spPr bwMode="auto">
          <a:xfrm rot="5400000">
            <a:off x="5143500" y="2400300"/>
            <a:ext cx="533400" cy="1371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0" name="Geschweifte Klammer rechts 159"/>
          <p:cNvSpPr/>
          <p:nvPr/>
        </p:nvSpPr>
        <p:spPr bwMode="auto">
          <a:xfrm rot="5400000">
            <a:off x="5372100" y="2552700"/>
            <a:ext cx="533400" cy="1371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1" name="Geschweifte Klammer rechts 160"/>
          <p:cNvSpPr/>
          <p:nvPr/>
        </p:nvSpPr>
        <p:spPr bwMode="auto">
          <a:xfrm rot="5400000">
            <a:off x="5600700" y="2705100"/>
            <a:ext cx="533400" cy="1371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2" name="Gerade Verbindung mit Pfeil 161"/>
          <p:cNvCxnSpPr/>
          <p:nvPr/>
        </p:nvCxnSpPr>
        <p:spPr bwMode="auto">
          <a:xfrm flipH="1">
            <a:off x="1828800" y="3733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56"/>
          <p:cNvCxnSpPr/>
          <p:nvPr/>
        </p:nvCxnSpPr>
        <p:spPr bwMode="auto">
          <a:xfrm>
            <a:off x="2286000" y="3733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Abgerundetes Rechteck 163"/>
          <p:cNvSpPr/>
          <p:nvPr/>
        </p:nvSpPr>
        <p:spPr bwMode="auto">
          <a:xfrm>
            <a:off x="1981200" y="4343400"/>
            <a:ext cx="609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Rechteck 164"/>
          <p:cNvSpPr/>
          <p:nvPr/>
        </p:nvSpPr>
        <p:spPr bwMode="auto">
          <a:xfrm>
            <a:off x="1219200" y="3581400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6" name="Rechteck 165"/>
          <p:cNvSpPr/>
          <p:nvPr/>
        </p:nvSpPr>
        <p:spPr bwMode="auto">
          <a:xfrm>
            <a:off x="533400" y="35814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167" name="Gerade Verbindung mit Pfeil 166"/>
          <p:cNvCxnSpPr>
            <a:stCxn id="165" idx="1"/>
          </p:cNvCxnSpPr>
          <p:nvPr/>
        </p:nvCxnSpPr>
        <p:spPr bwMode="auto">
          <a:xfrm flipH="1">
            <a:off x="990600" y="3733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mit Pfeil 167"/>
          <p:cNvCxnSpPr/>
          <p:nvPr/>
        </p:nvCxnSpPr>
        <p:spPr bwMode="auto">
          <a:xfrm flipH="1">
            <a:off x="228600" y="3733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mit Pfeil 170"/>
          <p:cNvCxnSpPr/>
          <p:nvPr/>
        </p:nvCxnSpPr>
        <p:spPr bwMode="auto">
          <a:xfrm>
            <a:off x="2286000" y="3733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Rechteck 171"/>
          <p:cNvSpPr/>
          <p:nvPr/>
        </p:nvSpPr>
        <p:spPr bwMode="auto">
          <a:xfrm>
            <a:off x="2895600" y="3581400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5" name="Gerade Verbindung mit Pfeil 174"/>
          <p:cNvCxnSpPr/>
          <p:nvPr/>
        </p:nvCxnSpPr>
        <p:spPr bwMode="auto">
          <a:xfrm rot="10800000" flipH="1">
            <a:off x="3505200" y="3733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Rechteck 175"/>
          <p:cNvSpPr/>
          <p:nvPr/>
        </p:nvSpPr>
        <p:spPr bwMode="auto">
          <a:xfrm>
            <a:off x="3733800" y="35814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r Verbinder 177"/>
          <p:cNvCxnSpPr/>
          <p:nvPr/>
        </p:nvCxnSpPr>
        <p:spPr bwMode="auto">
          <a:xfrm>
            <a:off x="49530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r Verbinder 178"/>
          <p:cNvCxnSpPr/>
          <p:nvPr/>
        </p:nvCxnSpPr>
        <p:spPr bwMode="auto">
          <a:xfrm>
            <a:off x="51816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r Verbinder 179"/>
          <p:cNvCxnSpPr/>
          <p:nvPr/>
        </p:nvCxnSpPr>
        <p:spPr bwMode="auto">
          <a:xfrm>
            <a:off x="54102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r Verbinder 180"/>
          <p:cNvCxnSpPr/>
          <p:nvPr/>
        </p:nvCxnSpPr>
        <p:spPr bwMode="auto">
          <a:xfrm>
            <a:off x="56388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r Verbinder 181"/>
          <p:cNvCxnSpPr/>
          <p:nvPr/>
        </p:nvCxnSpPr>
        <p:spPr bwMode="auto">
          <a:xfrm>
            <a:off x="58674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Textfeld 182"/>
          <p:cNvSpPr txBox="1"/>
          <p:nvPr/>
        </p:nvSpPr>
        <p:spPr>
          <a:xfrm>
            <a:off x="49530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51816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54102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186" name="Textfeld 185"/>
          <p:cNvSpPr txBox="1"/>
          <p:nvPr/>
        </p:nvSpPr>
        <p:spPr>
          <a:xfrm>
            <a:off x="5638800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187" name="Textfeld 186"/>
          <p:cNvSpPr txBox="1"/>
          <p:nvPr/>
        </p:nvSpPr>
        <p:spPr>
          <a:xfrm>
            <a:off x="4495800" y="5334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4724400" y="5334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4953000" y="5334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190" name="Textfeld 189"/>
          <p:cNvSpPr txBox="1"/>
          <p:nvPr/>
        </p:nvSpPr>
        <p:spPr>
          <a:xfrm>
            <a:off x="5181600" y="5334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5410200" y="5334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192" name="Textfeld 191"/>
          <p:cNvSpPr txBox="1"/>
          <p:nvPr/>
        </p:nvSpPr>
        <p:spPr>
          <a:xfrm>
            <a:off x="5638800" y="5334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cxnSp>
        <p:nvCxnSpPr>
          <p:cNvPr id="193" name="Gerader Verbinder 192"/>
          <p:cNvCxnSpPr/>
          <p:nvPr/>
        </p:nvCxnSpPr>
        <p:spPr bwMode="auto">
          <a:xfrm flipV="1">
            <a:off x="5410200" y="41148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r Verbinder 193"/>
          <p:cNvCxnSpPr/>
          <p:nvPr/>
        </p:nvCxnSpPr>
        <p:spPr bwMode="auto">
          <a:xfrm flipV="1">
            <a:off x="5638800" y="40386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r Verbinder 194"/>
          <p:cNvCxnSpPr/>
          <p:nvPr/>
        </p:nvCxnSpPr>
        <p:spPr bwMode="auto">
          <a:xfrm flipV="1">
            <a:off x="5867400" y="41148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r Verbinder 196"/>
          <p:cNvCxnSpPr/>
          <p:nvPr/>
        </p:nvCxnSpPr>
        <p:spPr bwMode="auto">
          <a:xfrm>
            <a:off x="4953000" y="3886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r Verbinder 206"/>
          <p:cNvCxnSpPr/>
          <p:nvPr/>
        </p:nvCxnSpPr>
        <p:spPr bwMode="auto">
          <a:xfrm>
            <a:off x="6858000" y="4114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r Verbinder 207"/>
          <p:cNvCxnSpPr/>
          <p:nvPr/>
        </p:nvCxnSpPr>
        <p:spPr bwMode="auto">
          <a:xfrm>
            <a:off x="4953000" y="4495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r Verbinder 208"/>
          <p:cNvCxnSpPr/>
          <p:nvPr/>
        </p:nvCxnSpPr>
        <p:spPr bwMode="auto">
          <a:xfrm>
            <a:off x="6400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rapezoid 209"/>
          <p:cNvSpPr/>
          <p:nvPr/>
        </p:nvSpPr>
        <p:spPr bwMode="auto">
          <a:xfrm rot="5400000">
            <a:off x="6553200" y="4419600"/>
            <a:ext cx="304800" cy="304800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2" name="Gerader Verbinder 211"/>
          <p:cNvCxnSpPr>
            <a:stCxn id="210" idx="0"/>
          </p:cNvCxnSpPr>
          <p:nvPr/>
        </p:nvCxnSpPr>
        <p:spPr bwMode="auto">
          <a:xfrm>
            <a:off x="6858000" y="4572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r Verbinder 212"/>
          <p:cNvCxnSpPr/>
          <p:nvPr/>
        </p:nvCxnSpPr>
        <p:spPr bwMode="auto">
          <a:xfrm>
            <a:off x="6858000" y="4572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r Verbinder 214"/>
          <p:cNvCxnSpPr/>
          <p:nvPr/>
        </p:nvCxnSpPr>
        <p:spPr bwMode="auto">
          <a:xfrm>
            <a:off x="58674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r Verbinder 215"/>
          <p:cNvCxnSpPr/>
          <p:nvPr/>
        </p:nvCxnSpPr>
        <p:spPr bwMode="auto">
          <a:xfrm>
            <a:off x="6400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Trapezoid 216"/>
          <p:cNvSpPr/>
          <p:nvPr/>
        </p:nvSpPr>
        <p:spPr bwMode="auto">
          <a:xfrm rot="5400000">
            <a:off x="6553200" y="5257800"/>
            <a:ext cx="304800" cy="304800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9" name="Gerader Verbinder 218"/>
          <p:cNvCxnSpPr>
            <a:stCxn id="217" idx="0"/>
          </p:cNvCxnSpPr>
          <p:nvPr/>
        </p:nvCxnSpPr>
        <p:spPr bwMode="auto">
          <a:xfrm>
            <a:off x="6858000" y="5410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r Verbinder 219"/>
          <p:cNvCxnSpPr/>
          <p:nvPr/>
        </p:nvCxnSpPr>
        <p:spPr bwMode="auto">
          <a:xfrm>
            <a:off x="6858000" y="5410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mit Pfeil 227"/>
          <p:cNvCxnSpPr>
            <a:stCxn id="44" idx="0"/>
          </p:cNvCxnSpPr>
          <p:nvPr/>
        </p:nvCxnSpPr>
        <p:spPr bwMode="auto">
          <a:xfrm>
            <a:off x="5257800" y="5943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r Verbinder 107"/>
          <p:cNvCxnSpPr/>
          <p:nvPr/>
        </p:nvCxnSpPr>
        <p:spPr bwMode="auto">
          <a:xfrm flipH="1">
            <a:off x="1752600" y="10668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1524000" y="990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524000" y="1524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cxnSp>
        <p:nvCxnSpPr>
          <p:cNvPr id="116" name="Gerader Verbinder 115"/>
          <p:cNvCxnSpPr/>
          <p:nvPr/>
        </p:nvCxnSpPr>
        <p:spPr bwMode="auto">
          <a:xfrm flipH="1">
            <a:off x="1752600" y="16002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>
            <a:endCxn id="54" idx="1"/>
          </p:cNvCxnSpPr>
          <p:nvPr/>
        </p:nvCxnSpPr>
        <p:spPr bwMode="auto">
          <a:xfrm>
            <a:off x="609600" y="13716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Textfeld 120"/>
          <p:cNvSpPr txBox="1"/>
          <p:nvPr/>
        </p:nvSpPr>
        <p:spPr>
          <a:xfrm>
            <a:off x="457200" y="1371600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cxnSp>
        <p:nvCxnSpPr>
          <p:cNvPr id="130" name="Gerade Verbindung mit Pfeil 129"/>
          <p:cNvCxnSpPr/>
          <p:nvPr/>
        </p:nvCxnSpPr>
        <p:spPr bwMode="auto">
          <a:xfrm>
            <a:off x="609600" y="1905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Textfeld 131"/>
          <p:cNvSpPr txBox="1"/>
          <p:nvPr/>
        </p:nvSpPr>
        <p:spPr>
          <a:xfrm>
            <a:off x="152400" y="1905000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/Pen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 flipH="1">
            <a:off x="6553200" y="19050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6939695" y="19050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7848600" y="3581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7848600" y="35052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evaluate</a:t>
            </a:r>
            <a:endParaRPr lang="de-DE" dirty="0"/>
          </a:p>
        </p:txBody>
      </p:sp>
      <p:sp>
        <p:nvSpPr>
          <p:cNvPr id="140" name="Textfeld 139"/>
          <p:cNvSpPr txBox="1"/>
          <p:nvPr/>
        </p:nvSpPr>
        <p:spPr>
          <a:xfrm rot="5400000">
            <a:off x="7017407" y="464119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coder</a:t>
            </a:r>
            <a:endParaRPr lang="de-DE" dirty="0"/>
          </a:p>
        </p:txBody>
      </p:sp>
      <p:cxnSp>
        <p:nvCxnSpPr>
          <p:cNvPr id="141" name="Gerader Verbinder 140"/>
          <p:cNvCxnSpPr>
            <a:stCxn id="100" idx="3"/>
          </p:cNvCxnSpPr>
          <p:nvPr/>
        </p:nvCxnSpPr>
        <p:spPr bwMode="auto">
          <a:xfrm>
            <a:off x="8001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Textfeld 149"/>
          <p:cNvSpPr txBox="1"/>
          <p:nvPr/>
        </p:nvSpPr>
        <p:spPr>
          <a:xfrm rot="5400000">
            <a:off x="7602103" y="4641193"/>
            <a:ext cx="4651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Reg</a:t>
            </a:r>
            <a:endParaRPr lang="de-DE" dirty="0"/>
          </a:p>
        </p:txBody>
      </p:sp>
      <p:cxnSp>
        <p:nvCxnSpPr>
          <p:cNvPr id="154" name="Gerade Verbindung mit Pfeil 153"/>
          <p:cNvCxnSpPr/>
          <p:nvPr/>
        </p:nvCxnSpPr>
        <p:spPr bwMode="auto">
          <a:xfrm rot="10800000" flipH="1">
            <a:off x="4191000" y="3733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4" name="Rechteck 233"/>
          <p:cNvSpPr/>
          <p:nvPr/>
        </p:nvSpPr>
        <p:spPr bwMode="auto">
          <a:xfrm>
            <a:off x="4038600" y="2057400"/>
            <a:ext cx="2514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8" name="Rechteck 157"/>
          <p:cNvSpPr/>
          <p:nvPr/>
        </p:nvSpPr>
        <p:spPr bwMode="auto">
          <a:xfrm>
            <a:off x="42672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9" name="Rechteck 158"/>
          <p:cNvSpPr/>
          <p:nvPr/>
        </p:nvSpPr>
        <p:spPr bwMode="auto">
          <a:xfrm>
            <a:off x="44958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Rechteck 168"/>
          <p:cNvSpPr/>
          <p:nvPr/>
        </p:nvSpPr>
        <p:spPr bwMode="auto">
          <a:xfrm>
            <a:off x="47244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0" name="Rechteck 169"/>
          <p:cNvSpPr/>
          <p:nvPr/>
        </p:nvSpPr>
        <p:spPr bwMode="auto">
          <a:xfrm>
            <a:off x="49530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3" name="Rechteck 172"/>
          <p:cNvSpPr/>
          <p:nvPr/>
        </p:nvSpPr>
        <p:spPr bwMode="auto">
          <a:xfrm>
            <a:off x="51816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4" name="Rechteck 173"/>
          <p:cNvSpPr/>
          <p:nvPr/>
        </p:nvSpPr>
        <p:spPr bwMode="auto">
          <a:xfrm>
            <a:off x="54102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7" name="Rechteck 176"/>
          <p:cNvSpPr/>
          <p:nvPr/>
        </p:nvSpPr>
        <p:spPr bwMode="auto">
          <a:xfrm>
            <a:off x="56388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Rechteck 195"/>
          <p:cNvSpPr/>
          <p:nvPr/>
        </p:nvSpPr>
        <p:spPr bwMode="auto">
          <a:xfrm>
            <a:off x="58674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2" name="Rechteck 201"/>
          <p:cNvSpPr/>
          <p:nvPr/>
        </p:nvSpPr>
        <p:spPr bwMode="auto">
          <a:xfrm>
            <a:off x="6096000" y="205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3" name="Textfeld 202"/>
          <p:cNvSpPr txBox="1"/>
          <p:nvPr/>
        </p:nvSpPr>
        <p:spPr>
          <a:xfrm>
            <a:off x="6934200" y="22098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cxnSp>
        <p:nvCxnSpPr>
          <p:cNvPr id="204" name="Gerade Verbindung mit Pfeil 203"/>
          <p:cNvCxnSpPr/>
          <p:nvPr/>
        </p:nvCxnSpPr>
        <p:spPr bwMode="auto">
          <a:xfrm flipH="1">
            <a:off x="6553200" y="2209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" name="Textfeld 204"/>
          <p:cNvSpPr txBox="1"/>
          <p:nvPr/>
        </p:nvSpPr>
        <p:spPr>
          <a:xfrm>
            <a:off x="4191000" y="3429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cxnSp>
        <p:nvCxnSpPr>
          <p:cNvPr id="236" name="Gerader Verbinder 235"/>
          <p:cNvCxnSpPr/>
          <p:nvPr/>
        </p:nvCxnSpPr>
        <p:spPr bwMode="auto">
          <a:xfrm flipV="1">
            <a:off x="2667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mit Pfeil 237"/>
          <p:cNvCxnSpPr/>
          <p:nvPr/>
        </p:nvCxnSpPr>
        <p:spPr bwMode="auto">
          <a:xfrm>
            <a:off x="2667000" y="3352800"/>
            <a:ext cx="1828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" name="Textfeld 205"/>
          <p:cNvSpPr txBox="1"/>
          <p:nvPr/>
        </p:nvSpPr>
        <p:spPr>
          <a:xfrm>
            <a:off x="3581400" y="31242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533400" y="6858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dataIn</a:t>
            </a:r>
            <a:endParaRPr lang="de-DE" dirty="0"/>
          </a:p>
        </p:txBody>
      </p:sp>
      <p:sp>
        <p:nvSpPr>
          <p:cNvPr id="221" name="Textfeld 220"/>
          <p:cNvSpPr txBox="1"/>
          <p:nvPr/>
        </p:nvSpPr>
        <p:spPr>
          <a:xfrm>
            <a:off x="3505200" y="2057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Reg:</a:t>
            </a:r>
            <a:endParaRPr lang="de-DE" dirty="0"/>
          </a:p>
        </p:txBody>
      </p:sp>
      <p:sp>
        <p:nvSpPr>
          <p:cNvPr id="222" name="Textfeld 221"/>
          <p:cNvSpPr txBox="1"/>
          <p:nvPr/>
        </p:nvSpPr>
        <p:spPr>
          <a:xfrm>
            <a:off x="5638800" y="6415901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DataOut</a:t>
            </a:r>
            <a:endParaRPr lang="de-DE" dirty="0"/>
          </a:p>
        </p:txBody>
      </p:sp>
      <p:grpSp>
        <p:nvGrpSpPr>
          <p:cNvPr id="244" name="Gruppieren 243"/>
          <p:cNvGrpSpPr/>
          <p:nvPr/>
        </p:nvGrpSpPr>
        <p:grpSpPr>
          <a:xfrm flipV="1">
            <a:off x="4572000" y="6096000"/>
            <a:ext cx="1371600" cy="152400"/>
            <a:chOff x="2743200" y="6172200"/>
            <a:chExt cx="1371600" cy="304800"/>
          </a:xfrm>
        </p:grpSpPr>
        <p:sp>
          <p:nvSpPr>
            <p:cNvPr id="223" name="Rechteck 222"/>
            <p:cNvSpPr/>
            <p:nvPr/>
          </p:nvSpPr>
          <p:spPr bwMode="auto">
            <a:xfrm>
              <a:off x="2743200" y="6172200"/>
              <a:ext cx="1371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2" name="Gerader Verbinder 241"/>
            <p:cNvCxnSpPr/>
            <p:nvPr/>
          </p:nvCxnSpPr>
          <p:spPr bwMode="auto">
            <a:xfrm flipH="1">
              <a:off x="2743200" y="6172200"/>
              <a:ext cx="457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3" name="Gerader Verbinder 242"/>
            <p:cNvCxnSpPr/>
            <p:nvPr/>
          </p:nvCxnSpPr>
          <p:spPr bwMode="auto">
            <a:xfrm>
              <a:off x="3657600" y="6172200"/>
              <a:ext cx="4572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45" name="Gerade Verbindung mit Pfeil 244"/>
          <p:cNvCxnSpPr/>
          <p:nvPr/>
        </p:nvCxnSpPr>
        <p:spPr bwMode="auto">
          <a:xfrm>
            <a:off x="5257800" y="6248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Rechteck 246"/>
          <p:cNvSpPr/>
          <p:nvPr/>
        </p:nvSpPr>
        <p:spPr bwMode="auto">
          <a:xfrm>
            <a:off x="5029200" y="639445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0" name="Rechteck 249"/>
          <p:cNvSpPr/>
          <p:nvPr/>
        </p:nvSpPr>
        <p:spPr bwMode="auto">
          <a:xfrm>
            <a:off x="685800" y="5867400"/>
            <a:ext cx="228600" cy="3048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1" name="Rechteck 250"/>
          <p:cNvSpPr/>
          <p:nvPr/>
        </p:nvSpPr>
        <p:spPr bwMode="auto">
          <a:xfrm>
            <a:off x="457200" y="5867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2" name="Textfeld 251"/>
          <p:cNvSpPr txBox="1"/>
          <p:nvPr/>
        </p:nvSpPr>
        <p:spPr>
          <a:xfrm>
            <a:off x="5029200" y="5638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mux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5063665" y="64008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reg</a:t>
            </a:r>
            <a:endParaRPr lang="de-DE" dirty="0"/>
          </a:p>
        </p:txBody>
      </p:sp>
      <p:sp>
        <p:nvSpPr>
          <p:cNvPr id="254" name="Rechteck 253"/>
          <p:cNvSpPr/>
          <p:nvPr/>
        </p:nvSpPr>
        <p:spPr>
          <a:xfrm>
            <a:off x="4800600" y="6019800"/>
            <a:ext cx="9282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Conv</a:t>
            </a:r>
            <a:r>
              <a:rPr lang="de-DE" dirty="0"/>
              <a:t>. </a:t>
            </a:r>
            <a:r>
              <a:rPr lang="de-DE" dirty="0" smtClean="0"/>
              <a:t>6-&gt;2</a:t>
            </a:r>
            <a:endParaRPr lang="de-DE" dirty="0"/>
          </a:p>
        </p:txBody>
      </p:sp>
      <p:sp>
        <p:nvSpPr>
          <p:cNvPr id="255" name="Textfeld 254"/>
          <p:cNvSpPr txBox="1"/>
          <p:nvPr/>
        </p:nvSpPr>
        <p:spPr>
          <a:xfrm>
            <a:off x="6019800" y="4876800"/>
            <a:ext cx="1037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comparators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35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Schaltungsimplementierung 2, Phasendetektion mithilfe des </a:t>
            </a:r>
            <a:r>
              <a:rPr lang="de-DE" dirty="0" err="1" smtClean="0"/>
              <a:t>Scramblers</a:t>
            </a:r>
            <a:endParaRPr lang="de-DE" dirty="0" smtClean="0"/>
          </a:p>
          <a:p>
            <a:r>
              <a:rPr lang="de-DE" dirty="0"/>
              <a:t>Aurora </a:t>
            </a:r>
            <a:r>
              <a:rPr lang="de-DE" dirty="0" smtClean="0"/>
              <a:t>64b66b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629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 bwMode="auto">
          <a:xfrm>
            <a:off x="4572000" y="3505200"/>
            <a:ext cx="1371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Descrabmber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Rechteck 40"/>
          <p:cNvSpPr/>
          <p:nvPr/>
        </p:nvSpPr>
        <p:spPr bwMode="auto">
          <a:xfrm>
            <a:off x="4572000" y="4038600"/>
            <a:ext cx="1371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Deseializer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5" name="Rechteck 44"/>
          <p:cNvSpPr/>
          <p:nvPr/>
        </p:nvSpPr>
        <p:spPr bwMode="auto">
          <a:xfrm>
            <a:off x="1143000" y="3429000"/>
            <a:ext cx="1371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Scrambler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45" idx="0"/>
          </p:cNvCxnSpPr>
          <p:nvPr/>
        </p:nvCxnSpPr>
        <p:spPr bwMode="auto">
          <a:xfrm>
            <a:off x="1828800" y="3124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>
            <a:endCxn id="54" idx="0"/>
          </p:cNvCxnSpPr>
          <p:nvPr/>
        </p:nvCxnSpPr>
        <p:spPr bwMode="auto">
          <a:xfrm>
            <a:off x="1828800" y="2514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2590800" y="26670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mit Pfeil 51"/>
          <p:cNvCxnSpPr/>
          <p:nvPr/>
        </p:nvCxnSpPr>
        <p:spPr bwMode="auto">
          <a:xfrm>
            <a:off x="2743200" y="26670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hteck 53"/>
          <p:cNvSpPr/>
          <p:nvPr/>
        </p:nvSpPr>
        <p:spPr bwMode="auto">
          <a:xfrm>
            <a:off x="1143000" y="2819400"/>
            <a:ext cx="1371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2514600" y="40386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2667000" y="40386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hteck 57"/>
          <p:cNvSpPr/>
          <p:nvPr/>
        </p:nvSpPr>
        <p:spPr bwMode="auto">
          <a:xfrm>
            <a:off x="1143000" y="4038600"/>
            <a:ext cx="1676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Serializer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mit Pfeil 26"/>
          <p:cNvCxnSpPr>
            <a:stCxn id="56" idx="3"/>
            <a:endCxn id="41" idx="1"/>
          </p:cNvCxnSpPr>
          <p:nvPr/>
        </p:nvCxnSpPr>
        <p:spPr bwMode="auto">
          <a:xfrm>
            <a:off x="2819400" y="4191000"/>
            <a:ext cx="1752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5943600" y="40386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6096000" y="40386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4572000" y="2971800"/>
            <a:ext cx="1676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67" name="Gerade Verbindung mit Pfeil 66"/>
          <p:cNvCxnSpPr>
            <a:stCxn id="4" idx="0"/>
          </p:cNvCxnSpPr>
          <p:nvPr/>
        </p:nvCxnSpPr>
        <p:spPr bwMode="auto">
          <a:xfrm flipV="1">
            <a:off x="5257800" y="32766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 flipV="1">
            <a:off x="6019800" y="3276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/>
          <p:nvPr/>
        </p:nvCxnSpPr>
        <p:spPr bwMode="auto">
          <a:xfrm flipV="1">
            <a:off x="6172200" y="3276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hteck 74"/>
          <p:cNvSpPr/>
          <p:nvPr/>
        </p:nvSpPr>
        <p:spPr bwMode="auto">
          <a:xfrm>
            <a:off x="5943600" y="29718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6096000" y="29718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7010400" y="2286000"/>
            <a:ext cx="685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cntB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Gerader Verbinder 85"/>
          <p:cNvCxnSpPr/>
          <p:nvPr/>
        </p:nvCxnSpPr>
        <p:spPr bwMode="auto">
          <a:xfrm>
            <a:off x="80772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Rechteck 93"/>
          <p:cNvSpPr/>
          <p:nvPr/>
        </p:nvSpPr>
        <p:spPr bwMode="auto">
          <a:xfrm>
            <a:off x="7239000" y="2971800"/>
            <a:ext cx="838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Div2</a:t>
            </a:r>
          </a:p>
        </p:txBody>
      </p:sp>
      <p:sp>
        <p:nvSpPr>
          <p:cNvPr id="95" name="Rechteck 94"/>
          <p:cNvSpPr/>
          <p:nvPr/>
        </p:nvSpPr>
        <p:spPr bwMode="auto">
          <a:xfrm>
            <a:off x="6553200" y="29718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mit Pfeil 95"/>
          <p:cNvCxnSpPr>
            <a:stCxn id="94" idx="1"/>
            <a:endCxn id="95" idx="3"/>
          </p:cNvCxnSpPr>
          <p:nvPr/>
        </p:nvCxnSpPr>
        <p:spPr bwMode="auto">
          <a:xfrm flipH="1">
            <a:off x="7010400" y="31242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mit Pfeil 96"/>
          <p:cNvCxnSpPr/>
          <p:nvPr/>
        </p:nvCxnSpPr>
        <p:spPr bwMode="auto">
          <a:xfrm flipH="1">
            <a:off x="2895600" y="48006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56"/>
          <p:cNvCxnSpPr/>
          <p:nvPr/>
        </p:nvCxnSpPr>
        <p:spPr bwMode="auto">
          <a:xfrm>
            <a:off x="3886200" y="4800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Abgerundetes Rechteck 100"/>
          <p:cNvSpPr/>
          <p:nvPr/>
        </p:nvSpPr>
        <p:spPr bwMode="auto">
          <a:xfrm>
            <a:off x="3581400" y="5410200"/>
            <a:ext cx="609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24384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25908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cxnSp>
        <p:nvCxnSpPr>
          <p:cNvPr id="115" name="Gerader Verbinder 114"/>
          <p:cNvCxnSpPr/>
          <p:nvPr/>
        </p:nvCxnSpPr>
        <p:spPr bwMode="auto">
          <a:xfrm flipV="1">
            <a:off x="6019800" y="2438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r Verbinder 116"/>
          <p:cNvCxnSpPr/>
          <p:nvPr/>
        </p:nvCxnSpPr>
        <p:spPr bwMode="auto">
          <a:xfrm flipV="1">
            <a:off x="6172200" y="2438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rapezoid 117"/>
          <p:cNvSpPr/>
          <p:nvPr/>
        </p:nvSpPr>
        <p:spPr bwMode="auto">
          <a:xfrm rot="5400000">
            <a:off x="6286500" y="2324100"/>
            <a:ext cx="457200" cy="228600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>
            <a:endCxn id="118" idx="2"/>
          </p:cNvCxnSpPr>
          <p:nvPr/>
        </p:nvCxnSpPr>
        <p:spPr bwMode="auto">
          <a:xfrm>
            <a:off x="6019800" y="2438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6248400" y="19812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Is10?</a:t>
            </a:r>
            <a:endParaRPr lang="de-DE" dirty="0"/>
          </a:p>
        </p:txBody>
      </p:sp>
      <p:cxnSp>
        <p:nvCxnSpPr>
          <p:cNvPr id="125" name="Gerade Verbindung mit Pfeil 124"/>
          <p:cNvCxnSpPr/>
          <p:nvPr/>
        </p:nvCxnSpPr>
        <p:spPr bwMode="auto">
          <a:xfrm>
            <a:off x="6629400" y="2438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Rechteck 125"/>
          <p:cNvSpPr/>
          <p:nvPr/>
        </p:nvSpPr>
        <p:spPr bwMode="auto">
          <a:xfrm>
            <a:off x="7010400" y="1676400"/>
            <a:ext cx="685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cntA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8" name="Textfeld 127"/>
          <p:cNvSpPr txBox="1"/>
          <p:nvPr/>
        </p:nvSpPr>
        <p:spPr>
          <a:xfrm>
            <a:off x="5334000" y="16764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cxnSp>
        <p:nvCxnSpPr>
          <p:cNvPr id="129" name="Gerade Verbindung mit Pfeil 128"/>
          <p:cNvCxnSpPr/>
          <p:nvPr/>
        </p:nvCxnSpPr>
        <p:spPr bwMode="auto">
          <a:xfrm>
            <a:off x="5638800" y="18288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Trapezoid 130"/>
          <p:cNvSpPr/>
          <p:nvPr/>
        </p:nvSpPr>
        <p:spPr bwMode="auto">
          <a:xfrm rot="5400000">
            <a:off x="7658100" y="2019300"/>
            <a:ext cx="914400" cy="228600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5" name="Gerader Verbinder 134"/>
          <p:cNvCxnSpPr>
            <a:stCxn id="126" idx="3"/>
          </p:cNvCxnSpPr>
          <p:nvPr/>
        </p:nvCxnSpPr>
        <p:spPr bwMode="auto">
          <a:xfrm>
            <a:off x="7696200" y="1828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r Verbinder 135"/>
          <p:cNvCxnSpPr/>
          <p:nvPr/>
        </p:nvCxnSpPr>
        <p:spPr bwMode="auto">
          <a:xfrm>
            <a:off x="7696200" y="243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r Verbinder 141"/>
          <p:cNvCxnSpPr>
            <a:stCxn id="9" idx="3"/>
          </p:cNvCxnSpPr>
          <p:nvPr/>
        </p:nvCxnSpPr>
        <p:spPr bwMode="auto">
          <a:xfrm>
            <a:off x="8534400" y="2133600"/>
            <a:ext cx="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r Verbinder 144"/>
          <p:cNvCxnSpPr/>
          <p:nvPr/>
        </p:nvCxnSpPr>
        <p:spPr bwMode="auto">
          <a:xfrm>
            <a:off x="8610600" y="32004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mit Pfeil 152"/>
          <p:cNvCxnSpPr/>
          <p:nvPr/>
        </p:nvCxnSpPr>
        <p:spPr bwMode="auto">
          <a:xfrm flipH="1">
            <a:off x="6248400" y="3124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2286000" y="4648200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7" name="Rechteck 156"/>
          <p:cNvSpPr/>
          <p:nvPr/>
        </p:nvSpPr>
        <p:spPr bwMode="auto">
          <a:xfrm>
            <a:off x="1371600" y="46482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158" name="Gerade Verbindung mit Pfeil 157"/>
          <p:cNvCxnSpPr>
            <a:stCxn id="156" idx="1"/>
            <a:endCxn id="157" idx="3"/>
          </p:cNvCxnSpPr>
          <p:nvPr/>
        </p:nvCxnSpPr>
        <p:spPr bwMode="auto">
          <a:xfrm flipH="1">
            <a:off x="1828800" y="4800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r Verbinder 159"/>
          <p:cNvCxnSpPr/>
          <p:nvPr/>
        </p:nvCxnSpPr>
        <p:spPr bwMode="auto">
          <a:xfrm>
            <a:off x="3886200" y="4800600"/>
            <a:ext cx="472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 flipH="1">
            <a:off x="8077200" y="3048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r Verbinder 58"/>
          <p:cNvCxnSpPr/>
          <p:nvPr/>
        </p:nvCxnSpPr>
        <p:spPr bwMode="auto">
          <a:xfrm>
            <a:off x="8610600" y="2133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Abgerundetes Rechteck 8"/>
          <p:cNvSpPr/>
          <p:nvPr/>
        </p:nvSpPr>
        <p:spPr bwMode="auto">
          <a:xfrm>
            <a:off x="5867400" y="1524000"/>
            <a:ext cx="26670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705600" y="1295400"/>
            <a:ext cx="484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start</a:t>
            </a:r>
            <a:endParaRPr lang="de-DE" dirty="0"/>
          </a:p>
        </p:txBody>
      </p:sp>
      <p:cxnSp>
        <p:nvCxnSpPr>
          <p:cNvPr id="15" name="Gerader Verbinder 14"/>
          <p:cNvCxnSpPr/>
          <p:nvPr/>
        </p:nvCxnSpPr>
        <p:spPr bwMode="auto">
          <a:xfrm flipH="1">
            <a:off x="1752600" y="3228201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1447800" y="315200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64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1066800" y="24384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dataIn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28600" y="3733800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Scrambled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>
            <a:off x="2819400" y="42672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r Verbinder 27"/>
          <p:cNvCxnSpPr/>
          <p:nvPr/>
        </p:nvCxnSpPr>
        <p:spPr bwMode="auto">
          <a:xfrm flipV="1">
            <a:off x="3200400" y="4267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3200400" y="45720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V="1">
            <a:off x="1143000" y="4343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r Verbinder 32"/>
          <p:cNvCxnSpPr>
            <a:stCxn id="157" idx="1"/>
          </p:cNvCxnSpPr>
          <p:nvPr/>
        </p:nvCxnSpPr>
        <p:spPr bwMode="auto">
          <a:xfrm flipH="1">
            <a:off x="11430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mit Pfeil 34"/>
          <p:cNvCxnSpPr/>
          <p:nvPr/>
        </p:nvCxnSpPr>
        <p:spPr bwMode="auto">
          <a:xfrm flipV="1">
            <a:off x="2133600" y="37338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Textfeld 91"/>
          <p:cNvSpPr txBox="1"/>
          <p:nvPr/>
        </p:nvSpPr>
        <p:spPr>
          <a:xfrm>
            <a:off x="2117570" y="4343400"/>
            <a:ext cx="70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cxnSp>
        <p:nvCxnSpPr>
          <p:cNvPr id="93" name="Gerader Verbinder 92"/>
          <p:cNvCxnSpPr/>
          <p:nvPr/>
        </p:nvCxnSpPr>
        <p:spPr bwMode="auto">
          <a:xfrm flipV="1">
            <a:off x="4191000" y="32004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mit Pfeil 97"/>
          <p:cNvCxnSpPr/>
          <p:nvPr/>
        </p:nvCxnSpPr>
        <p:spPr bwMode="auto">
          <a:xfrm>
            <a:off x="4191000" y="42672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>
            <a:stCxn id="41" idx="0"/>
            <a:endCxn id="4" idx="2"/>
          </p:cNvCxnSpPr>
          <p:nvPr/>
        </p:nvCxnSpPr>
        <p:spPr bwMode="auto">
          <a:xfrm flipV="1">
            <a:off x="5257800" y="38100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Textfeld 101"/>
          <p:cNvSpPr txBox="1"/>
          <p:nvPr/>
        </p:nvSpPr>
        <p:spPr>
          <a:xfrm>
            <a:off x="4876800" y="3810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64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876800" y="3276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64</a:t>
            </a:r>
            <a:endParaRPr lang="de-DE" dirty="0"/>
          </a:p>
        </p:txBody>
      </p:sp>
      <p:cxnSp>
        <p:nvCxnSpPr>
          <p:cNvPr id="43" name="Gerade Verbindung mit Pfeil 42"/>
          <p:cNvCxnSpPr/>
          <p:nvPr/>
        </p:nvCxnSpPr>
        <p:spPr bwMode="auto">
          <a:xfrm flipV="1">
            <a:off x="5257800" y="20574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4343400" y="2667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dataOut</a:t>
            </a:r>
            <a:endParaRPr lang="de-DE" dirty="0"/>
          </a:p>
        </p:txBody>
      </p:sp>
      <p:cxnSp>
        <p:nvCxnSpPr>
          <p:cNvPr id="106" name="Gerade Verbindung mit Pfeil 105"/>
          <p:cNvCxnSpPr/>
          <p:nvPr/>
        </p:nvCxnSpPr>
        <p:spPr bwMode="auto">
          <a:xfrm>
            <a:off x="4191000" y="3200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mit Pfeil 107"/>
          <p:cNvCxnSpPr/>
          <p:nvPr/>
        </p:nvCxnSpPr>
        <p:spPr bwMode="auto">
          <a:xfrm>
            <a:off x="4191000" y="3733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1828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Ellipse 64"/>
          <p:cNvSpPr/>
          <p:nvPr/>
        </p:nvSpPr>
        <p:spPr bwMode="auto">
          <a:xfrm>
            <a:off x="67056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&amp;</a:t>
            </a:r>
          </a:p>
        </p:txBody>
      </p:sp>
      <p:cxnSp>
        <p:nvCxnSpPr>
          <p:cNvPr id="71" name="Gerade Verbindung mit Pfeil 70"/>
          <p:cNvCxnSpPr/>
          <p:nvPr/>
        </p:nvCxnSpPr>
        <p:spPr bwMode="auto">
          <a:xfrm>
            <a:off x="7162800" y="1371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>
            <a:off x="7162800" y="1676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7772400" y="1981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A&gt;B</a:t>
            </a:r>
            <a:endParaRPr lang="de-DE" dirty="0"/>
          </a:p>
        </p:txBody>
      </p:sp>
      <p:sp>
        <p:nvSpPr>
          <p:cNvPr id="127" name="Ellipse 126"/>
          <p:cNvSpPr/>
          <p:nvPr/>
        </p:nvSpPr>
        <p:spPr bwMode="auto">
          <a:xfrm>
            <a:off x="83058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&amp;</a:t>
            </a:r>
          </a:p>
        </p:txBody>
      </p:sp>
      <p:cxnSp>
        <p:nvCxnSpPr>
          <p:cNvPr id="130" name="Gerader Verbinder 129"/>
          <p:cNvCxnSpPr>
            <a:endCxn id="127" idx="2"/>
          </p:cNvCxnSpPr>
          <p:nvPr/>
        </p:nvCxnSpPr>
        <p:spPr bwMode="auto">
          <a:xfrm>
            <a:off x="8229600" y="21336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r Verbinder 131"/>
          <p:cNvCxnSpPr/>
          <p:nvPr/>
        </p:nvCxnSpPr>
        <p:spPr bwMode="auto">
          <a:xfrm>
            <a:off x="8458200" y="213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mit Pfeil 133"/>
          <p:cNvCxnSpPr/>
          <p:nvPr/>
        </p:nvCxnSpPr>
        <p:spPr bwMode="auto">
          <a:xfrm>
            <a:off x="8382000" y="13716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7" name="Textfeld 136"/>
          <p:cNvSpPr txBox="1"/>
          <p:nvPr/>
        </p:nvSpPr>
        <p:spPr>
          <a:xfrm>
            <a:off x="7696200" y="12954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evaluate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8153400" y="2819400"/>
            <a:ext cx="4732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hold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8001000" y="32004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sp>
        <p:nvSpPr>
          <p:cNvPr id="140" name="Textfeld 139"/>
          <p:cNvSpPr txBox="1"/>
          <p:nvPr/>
        </p:nvSpPr>
        <p:spPr>
          <a:xfrm>
            <a:off x="6248400" y="28194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cxnSp>
        <p:nvCxnSpPr>
          <p:cNvPr id="110" name="Gerade Verbindung mit Pfeil 109"/>
          <p:cNvCxnSpPr/>
          <p:nvPr/>
        </p:nvCxnSpPr>
        <p:spPr bwMode="auto">
          <a:xfrm flipH="1">
            <a:off x="8534400" y="1828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Textfeld 142"/>
          <p:cNvSpPr txBox="1"/>
          <p:nvPr/>
        </p:nvSpPr>
        <p:spPr>
          <a:xfrm>
            <a:off x="8507581" y="16002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144" name="Gerader Verbinder 143"/>
          <p:cNvCxnSpPr/>
          <p:nvPr/>
        </p:nvCxnSpPr>
        <p:spPr bwMode="auto">
          <a:xfrm flipH="1">
            <a:off x="5181600" y="27432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Textfeld 145"/>
          <p:cNvSpPr txBox="1"/>
          <p:nvPr/>
        </p:nvSpPr>
        <p:spPr>
          <a:xfrm>
            <a:off x="4953000" y="25908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64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7162800" y="1981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sp>
        <p:nvSpPr>
          <p:cNvPr id="150" name="Rechteck 149"/>
          <p:cNvSpPr/>
          <p:nvPr/>
        </p:nvSpPr>
        <p:spPr bwMode="auto">
          <a:xfrm>
            <a:off x="6493030" y="54864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H.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1" name="Rechteck 150"/>
          <p:cNvSpPr/>
          <p:nvPr/>
        </p:nvSpPr>
        <p:spPr bwMode="auto">
          <a:xfrm>
            <a:off x="6493030" y="5867400"/>
            <a:ext cx="914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116" name="Gerade Verbindung mit Pfeil 115"/>
          <p:cNvCxnSpPr/>
          <p:nvPr/>
        </p:nvCxnSpPr>
        <p:spPr bwMode="auto">
          <a:xfrm flipH="1">
            <a:off x="7407430" y="5638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Ellipse 153"/>
          <p:cNvSpPr/>
          <p:nvPr/>
        </p:nvSpPr>
        <p:spPr bwMode="auto">
          <a:xfrm>
            <a:off x="7788430" y="5562600"/>
            <a:ext cx="152400" cy="152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5" name="Gerade Verbindung mit Pfeil 154"/>
          <p:cNvCxnSpPr/>
          <p:nvPr/>
        </p:nvCxnSpPr>
        <p:spPr bwMode="auto">
          <a:xfrm flipH="1">
            <a:off x="7940830" y="5638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8093230" y="5410200"/>
            <a:ext cx="4732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hold</a:t>
            </a:r>
            <a:endParaRPr lang="de-DE" dirty="0"/>
          </a:p>
        </p:txBody>
      </p:sp>
      <p:cxnSp>
        <p:nvCxnSpPr>
          <p:cNvPr id="122" name="Gerader Verbinder 121"/>
          <p:cNvCxnSpPr>
            <a:stCxn id="151" idx="2"/>
          </p:cNvCxnSpPr>
          <p:nvPr/>
        </p:nvCxnSpPr>
        <p:spPr bwMode="auto">
          <a:xfrm>
            <a:off x="6950230" y="6172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r Verbinder 151"/>
          <p:cNvCxnSpPr/>
          <p:nvPr/>
        </p:nvCxnSpPr>
        <p:spPr bwMode="auto">
          <a:xfrm flipH="1">
            <a:off x="6340630" y="6324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r Verbinder 161"/>
          <p:cNvCxnSpPr/>
          <p:nvPr/>
        </p:nvCxnSpPr>
        <p:spPr bwMode="auto">
          <a:xfrm>
            <a:off x="6340630" y="53340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r Verbinder 163"/>
          <p:cNvCxnSpPr/>
          <p:nvPr/>
        </p:nvCxnSpPr>
        <p:spPr bwMode="auto">
          <a:xfrm>
            <a:off x="695023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r Verbinder 164"/>
          <p:cNvCxnSpPr/>
          <p:nvPr/>
        </p:nvCxnSpPr>
        <p:spPr bwMode="auto">
          <a:xfrm flipH="1">
            <a:off x="634063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r Verbinder 167"/>
          <p:cNvCxnSpPr>
            <a:endCxn id="151" idx="0"/>
          </p:cNvCxnSpPr>
          <p:nvPr/>
        </p:nvCxnSpPr>
        <p:spPr bwMode="auto">
          <a:xfrm>
            <a:off x="6950230" y="5791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mit Pfeil 169"/>
          <p:cNvCxnSpPr>
            <a:stCxn id="171" idx="0"/>
          </p:cNvCxnSpPr>
          <p:nvPr/>
        </p:nvCxnSpPr>
        <p:spPr bwMode="auto">
          <a:xfrm flipH="1">
            <a:off x="7407430" y="6019800"/>
            <a:ext cx="88321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Textfeld 170"/>
          <p:cNvSpPr txBox="1"/>
          <p:nvPr/>
        </p:nvSpPr>
        <p:spPr>
          <a:xfrm>
            <a:off x="7954651" y="6019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173" name="Gerade Verbindung mit Pfeil 172"/>
          <p:cNvCxnSpPr>
            <a:stCxn id="151" idx="1"/>
          </p:cNvCxnSpPr>
          <p:nvPr/>
        </p:nvCxnSpPr>
        <p:spPr bwMode="auto">
          <a:xfrm flipH="1">
            <a:off x="5654830" y="6019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5410200" y="6019800"/>
            <a:ext cx="70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cxnSp>
        <p:nvCxnSpPr>
          <p:cNvPr id="176" name="Gerade Verbindung mit Pfeil 175"/>
          <p:cNvCxnSpPr>
            <a:endCxn id="150" idx="0"/>
          </p:cNvCxnSpPr>
          <p:nvPr/>
        </p:nvCxnSpPr>
        <p:spPr bwMode="auto">
          <a:xfrm>
            <a:off x="6950230" y="5334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Abgerundetes Rechteck 176"/>
          <p:cNvSpPr/>
          <p:nvPr/>
        </p:nvSpPr>
        <p:spPr bwMode="auto">
          <a:xfrm>
            <a:off x="6112030" y="5181600"/>
            <a:ext cx="19050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0" name="Gerade Verbindung mit Pfeil 179"/>
          <p:cNvCxnSpPr/>
          <p:nvPr/>
        </p:nvCxnSpPr>
        <p:spPr bwMode="auto">
          <a:xfrm flipV="1">
            <a:off x="7391400" y="32766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mit Pfeil 185"/>
          <p:cNvCxnSpPr/>
          <p:nvPr/>
        </p:nvCxnSpPr>
        <p:spPr bwMode="auto">
          <a:xfrm>
            <a:off x="1828800" y="3733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r Verbinder 186"/>
          <p:cNvCxnSpPr/>
          <p:nvPr/>
        </p:nvCxnSpPr>
        <p:spPr bwMode="auto">
          <a:xfrm flipH="1">
            <a:off x="1752600" y="3810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feld 187"/>
          <p:cNvSpPr txBox="1"/>
          <p:nvPr/>
        </p:nvSpPr>
        <p:spPr>
          <a:xfrm>
            <a:off x="1447800" y="37338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64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04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Zeitdiagramm</a:t>
            </a:r>
          </a:p>
        </p:txBody>
      </p:sp>
      <p:sp>
        <p:nvSpPr>
          <p:cNvPr id="61" name="Rechteck 60"/>
          <p:cNvSpPr/>
          <p:nvPr/>
        </p:nvSpPr>
        <p:spPr bwMode="auto">
          <a:xfrm>
            <a:off x="12954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21336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971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8100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19050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2743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35814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>
            <a:endCxn id="61" idx="0"/>
          </p:cNvCxnSpPr>
          <p:nvPr/>
        </p:nvCxnSpPr>
        <p:spPr bwMode="auto">
          <a:xfrm>
            <a:off x="16002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>
            <a:off x="24384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276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1148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>
            <a:off x="5867400" y="4876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5257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5029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5562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1143000" y="4572000"/>
            <a:ext cx="487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064821" y="571500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Serialisierer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381000" y="5334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>
            <a:off x="3810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1054034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Pin(7)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953000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Pin(0)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cxnSp>
        <p:nvCxnSpPr>
          <p:cNvPr id="5" name="Gerade Verbindung mit Pfeil 4"/>
          <p:cNvCxnSpPr>
            <a:stCxn id="21" idx="1"/>
          </p:cNvCxnSpPr>
          <p:nvPr/>
        </p:nvCxnSpPr>
        <p:spPr bwMode="auto">
          <a:xfrm flipH="1">
            <a:off x="1905000" y="2971800"/>
            <a:ext cx="114300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mit Pfeil 136"/>
          <p:cNvCxnSpPr/>
          <p:nvPr/>
        </p:nvCxnSpPr>
        <p:spPr bwMode="auto">
          <a:xfrm flipH="1">
            <a:off x="2743200" y="3124200"/>
            <a:ext cx="30480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Rechteck 178"/>
          <p:cNvSpPr/>
          <p:nvPr/>
        </p:nvSpPr>
        <p:spPr bwMode="auto">
          <a:xfrm>
            <a:off x="8001000" y="2057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8001000" y="2209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8001000" y="2362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8001000" y="2514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8001000" y="2667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8001000" y="2819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8001000" y="2971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8001000" y="3124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8458200" y="1524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896778" y="1143000"/>
            <a:ext cx="226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Zustand vom Schieberegister</a:t>
            </a:r>
            <a:endParaRPr lang="de-DE" dirty="0"/>
          </a:p>
        </p:txBody>
      </p:sp>
      <p:sp>
        <p:nvSpPr>
          <p:cNvPr id="188" name="Textfeld 187"/>
          <p:cNvSpPr txBox="1"/>
          <p:nvPr/>
        </p:nvSpPr>
        <p:spPr>
          <a:xfrm>
            <a:off x="76200" y="1780401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=800MHz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048000" y="2209800"/>
            <a:ext cx="2048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Hier werden Daten geladen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26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1" name="Rechteck 60"/>
          <p:cNvSpPr/>
          <p:nvPr/>
        </p:nvSpPr>
        <p:spPr bwMode="auto">
          <a:xfrm>
            <a:off x="12954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21336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971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8100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19050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2743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35814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>
            <a:endCxn id="61" idx="0"/>
          </p:cNvCxnSpPr>
          <p:nvPr/>
        </p:nvCxnSpPr>
        <p:spPr bwMode="auto">
          <a:xfrm>
            <a:off x="16002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>
            <a:off x="24384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276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1148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>
            <a:off x="5867400" y="4876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5257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5029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5562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1143000" y="4572000"/>
            <a:ext cx="487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064821" y="571500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Serialisierer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381000" y="5334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>
            <a:off x="3810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1054034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Pin(7)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953000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Pin(0)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76200" y="1780401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=800MHz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96560" y="1323201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PIn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152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 flipV="1">
            <a:off x="48768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4953000" y="1219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1295400" y="1219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Textfeld 183"/>
          <p:cNvSpPr txBox="1"/>
          <p:nvPr/>
        </p:nvSpPr>
        <p:spPr>
          <a:xfrm>
            <a:off x="1371600" y="762000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= 100MHz</a:t>
            </a:r>
            <a:endParaRPr lang="de-DE" dirty="0"/>
          </a:p>
        </p:txBody>
      </p:sp>
      <p:cxnSp>
        <p:nvCxnSpPr>
          <p:cNvPr id="185" name="Gerade Verbindung 184"/>
          <p:cNvCxnSpPr/>
          <p:nvPr/>
        </p:nvCxnSpPr>
        <p:spPr bwMode="auto">
          <a:xfrm>
            <a:off x="3043810" y="1066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 flipV="1">
            <a:off x="304381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487261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872610" y="762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 flipV="1">
            <a:off x="670141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1215010" y="762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48768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4953000" y="152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6705600" y="1066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853440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 flipV="1">
            <a:off x="121920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 flipV="1">
            <a:off x="12192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12192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 flipV="1">
            <a:off x="85344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>
            <a:off x="85344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sp>
        <p:nvSpPr>
          <p:cNvPr id="180" name="Textfeld 179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3048000" y="914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3048000" y="685800"/>
            <a:ext cx="3164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 müssen stabil sein -&gt; fallende Flanke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2368</Words>
  <Application>Microsoft Office PowerPoint</Application>
  <PresentationFormat>Bildschirmpräsentation (4:3)</PresentationFormat>
  <Paragraphs>1250</Paragraphs>
  <Slides>75</Slides>
  <Notes>74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75</vt:i4>
      </vt:variant>
    </vt:vector>
  </HeadingPairs>
  <TitlesOfParts>
    <vt:vector size="80" baseType="lpstr">
      <vt:lpstr>Arial</vt:lpstr>
      <vt:lpstr>Times New Roman</vt:lpstr>
      <vt:lpstr>SDSSMALL2_2</vt:lpstr>
      <vt:lpstr>Microsoft Equation 3.0</vt:lpstr>
      <vt:lpstr>Equation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Aufbau des Takt-Multiplizierers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Beispiel eines Codes für Phasendetektion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1726</cp:revision>
  <dcterms:created xsi:type="dcterms:W3CDTF">2010-08-30T10:07:17Z</dcterms:created>
  <dcterms:modified xsi:type="dcterms:W3CDTF">2019-07-20T16:18:47Z</dcterms:modified>
</cp:coreProperties>
</file>